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sldIdLst>
    <p:sldId id="256" r:id="rId2"/>
    <p:sldId id="257" r:id="rId3"/>
    <p:sldId id="258" r:id="rId4"/>
    <p:sldId id="259" r:id="rId5"/>
    <p:sldId id="260" r:id="rId6"/>
    <p:sldId id="326" r:id="rId7"/>
    <p:sldId id="327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6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301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2" r:id="rId49"/>
    <p:sldId id="303" r:id="rId50"/>
    <p:sldId id="304" r:id="rId51"/>
    <p:sldId id="309" r:id="rId52"/>
    <p:sldId id="310" r:id="rId53"/>
    <p:sldId id="306" r:id="rId54"/>
    <p:sldId id="311" r:id="rId55"/>
    <p:sldId id="312" r:id="rId56"/>
    <p:sldId id="307" r:id="rId57"/>
    <p:sldId id="313" r:id="rId58"/>
    <p:sldId id="314" r:id="rId59"/>
    <p:sldId id="308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AD1FA34A-F280-4622-B592-7A59B4F4926D}">
          <p14:sldIdLst>
            <p14:sldId id="256"/>
            <p14:sldId id="257"/>
            <p14:sldId id="258"/>
            <p14:sldId id="259"/>
            <p14:sldId id="260"/>
            <p14:sldId id="326"/>
            <p14:sldId id="327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6"/>
            <p14:sldId id="271"/>
            <p14:sldId id="272"/>
            <p14:sldId id="273"/>
            <p14:sldId id="274"/>
            <p14:sldId id="275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301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2"/>
            <p14:sldId id="303"/>
            <p14:sldId id="304"/>
            <p14:sldId id="309"/>
            <p14:sldId id="310"/>
            <p14:sldId id="306"/>
            <p14:sldId id="311"/>
            <p14:sldId id="312"/>
            <p14:sldId id="307"/>
            <p14:sldId id="313"/>
            <p14:sldId id="314"/>
            <p14:sldId id="308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A3B7-49A0-4087-AF0D-C6A56BB65F4A}" type="datetimeFigureOut">
              <a:rPr lang="pl-PL" smtClean="0"/>
              <a:t>2019-04-26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E99B-7F53-405B-A192-530D06A85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1137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A3B7-49A0-4087-AF0D-C6A56BB65F4A}" type="datetimeFigureOut">
              <a:rPr lang="pl-PL" smtClean="0"/>
              <a:t>2019-04-26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E99B-7F53-405B-A192-530D06A85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1376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A3B7-49A0-4087-AF0D-C6A56BB65F4A}" type="datetimeFigureOut">
              <a:rPr lang="pl-PL" smtClean="0"/>
              <a:t>2019-04-26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E99B-7F53-405B-A192-530D06A85593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3735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A3B7-49A0-4087-AF0D-C6A56BB65F4A}" type="datetimeFigureOut">
              <a:rPr lang="pl-PL" smtClean="0"/>
              <a:t>2019-04-26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E99B-7F53-405B-A192-530D06A85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8603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A3B7-49A0-4087-AF0D-C6A56BB65F4A}" type="datetimeFigureOut">
              <a:rPr lang="pl-PL" smtClean="0"/>
              <a:t>2019-04-26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E99B-7F53-405B-A192-530D06A85593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0619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A3B7-49A0-4087-AF0D-C6A56BB65F4A}" type="datetimeFigureOut">
              <a:rPr lang="pl-PL" smtClean="0"/>
              <a:t>2019-04-26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E99B-7F53-405B-A192-530D06A85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8335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A3B7-49A0-4087-AF0D-C6A56BB65F4A}" type="datetimeFigureOut">
              <a:rPr lang="pl-PL" smtClean="0"/>
              <a:t>2019-04-26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E99B-7F53-405B-A192-530D06A85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0685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A3B7-49A0-4087-AF0D-C6A56BB65F4A}" type="datetimeFigureOut">
              <a:rPr lang="pl-PL" smtClean="0"/>
              <a:t>2019-04-26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E99B-7F53-405B-A192-530D06A85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9750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A3B7-49A0-4087-AF0D-C6A56BB65F4A}" type="datetimeFigureOut">
              <a:rPr lang="pl-PL" smtClean="0"/>
              <a:t>2019-04-26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E99B-7F53-405B-A192-530D06A85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0391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A3B7-49A0-4087-AF0D-C6A56BB65F4A}" type="datetimeFigureOut">
              <a:rPr lang="pl-PL" smtClean="0"/>
              <a:t>2019-04-26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E99B-7F53-405B-A192-530D06A85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9007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A3B7-49A0-4087-AF0D-C6A56BB65F4A}" type="datetimeFigureOut">
              <a:rPr lang="pl-PL" smtClean="0"/>
              <a:t>2019-04-26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E99B-7F53-405B-A192-530D06A85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6342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A3B7-49A0-4087-AF0D-C6A56BB65F4A}" type="datetimeFigureOut">
              <a:rPr lang="pl-PL" smtClean="0"/>
              <a:t>2019-04-26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E99B-7F53-405B-A192-530D06A85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453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A3B7-49A0-4087-AF0D-C6A56BB65F4A}" type="datetimeFigureOut">
              <a:rPr lang="pl-PL" smtClean="0"/>
              <a:t>2019-04-26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E99B-7F53-405B-A192-530D06A85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9881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A3B7-49A0-4087-AF0D-C6A56BB65F4A}" type="datetimeFigureOut">
              <a:rPr lang="pl-PL" smtClean="0"/>
              <a:t>2019-04-26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E99B-7F53-405B-A192-530D06A85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4231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A3B7-49A0-4087-AF0D-C6A56BB65F4A}" type="datetimeFigureOut">
              <a:rPr lang="pl-PL" smtClean="0"/>
              <a:t>2019-04-26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E99B-7F53-405B-A192-530D06A85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8081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E99B-7F53-405B-A192-530D06A85593}" type="slidenum">
              <a:rPr lang="pl-PL" smtClean="0"/>
              <a:t>‹#›</a:t>
            </a:fld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9A3B7-49A0-4087-AF0D-C6A56BB65F4A}" type="datetimeFigureOut">
              <a:rPr lang="pl-PL" smtClean="0"/>
              <a:t>2019-04-26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2868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9A3B7-49A0-4087-AF0D-C6A56BB65F4A}" type="datetimeFigureOut">
              <a:rPr lang="pl-PL" smtClean="0"/>
              <a:t>2019-04-26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71FE99B-7F53-405B-A192-530D06A85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439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351616-9109-4556-9D3F-17ACAB001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0962"/>
            <a:ext cx="12192000" cy="4153546"/>
          </a:xfrm>
          <a:noFill/>
        </p:spPr>
        <p:txBody>
          <a:bodyPr>
            <a:normAutofit fontScale="90000"/>
          </a:bodyPr>
          <a:lstStyle/>
          <a:p>
            <a:pPr algn="ctr"/>
            <a:br>
              <a:rPr lang="pl-PL" sz="4000" b="1" dirty="0">
                <a:solidFill>
                  <a:schemeClr val="accent2"/>
                </a:solidFill>
              </a:rPr>
            </a:br>
            <a:br>
              <a:rPr lang="pl-PL" sz="4000" b="1" dirty="0">
                <a:solidFill>
                  <a:schemeClr val="accent2"/>
                </a:solidFill>
              </a:rPr>
            </a:br>
            <a:br>
              <a:rPr lang="pl-PL" sz="4000" b="1" dirty="0">
                <a:solidFill>
                  <a:schemeClr val="accent2"/>
                </a:solidFill>
              </a:rPr>
            </a:br>
            <a:br>
              <a:rPr lang="pl-PL" sz="4000" b="1" dirty="0">
                <a:solidFill>
                  <a:schemeClr val="accent2"/>
                </a:solidFill>
              </a:rPr>
            </a:br>
            <a:br>
              <a:rPr lang="pl-PL" sz="4000" b="1" dirty="0">
                <a:solidFill>
                  <a:schemeClr val="accent2"/>
                </a:solidFill>
              </a:rPr>
            </a:br>
            <a:br>
              <a:rPr lang="pl-PL" sz="4000" b="1" dirty="0">
                <a:solidFill>
                  <a:schemeClr val="accent2"/>
                </a:solidFill>
              </a:rPr>
            </a:br>
            <a:br>
              <a:rPr lang="pl-PL" sz="4000" b="1" dirty="0">
                <a:solidFill>
                  <a:schemeClr val="accent2"/>
                </a:solidFill>
              </a:rPr>
            </a:br>
            <a:br>
              <a:rPr lang="pl-PL" sz="4000" b="1" dirty="0">
                <a:solidFill>
                  <a:schemeClr val="accent2"/>
                </a:solidFill>
              </a:rPr>
            </a:br>
            <a:br>
              <a:rPr lang="pl-PL" sz="4000" b="1" dirty="0">
                <a:solidFill>
                  <a:schemeClr val="accent2"/>
                </a:solidFill>
              </a:rPr>
            </a:br>
            <a:br>
              <a:rPr lang="pl-PL" sz="4000" b="1" dirty="0">
                <a:solidFill>
                  <a:schemeClr val="accent2"/>
                </a:solidFill>
              </a:rPr>
            </a:br>
            <a:br>
              <a:rPr lang="pl-PL" sz="4000" b="1" dirty="0">
                <a:solidFill>
                  <a:schemeClr val="accent2"/>
                </a:solidFill>
              </a:rPr>
            </a:br>
            <a:br>
              <a:rPr lang="pl-PL" sz="4000" b="1" dirty="0">
                <a:solidFill>
                  <a:schemeClr val="accent2"/>
                </a:solidFill>
              </a:rPr>
            </a:br>
            <a:br>
              <a:rPr lang="pl-PL" sz="4000" b="1" dirty="0">
                <a:solidFill>
                  <a:schemeClr val="accent2"/>
                </a:solidFill>
              </a:rPr>
            </a:br>
            <a:br>
              <a:rPr lang="pl-PL" sz="4000" b="1" dirty="0">
                <a:solidFill>
                  <a:schemeClr val="accent2"/>
                </a:solidFill>
              </a:rPr>
            </a:br>
            <a:br>
              <a:rPr lang="pl-PL" sz="4000" b="1" dirty="0">
                <a:solidFill>
                  <a:schemeClr val="accent2"/>
                </a:solidFill>
              </a:rPr>
            </a:br>
            <a:br>
              <a:rPr lang="pl-PL" sz="4000" b="1" dirty="0">
                <a:solidFill>
                  <a:schemeClr val="accent2"/>
                </a:solidFill>
              </a:rPr>
            </a:br>
            <a:br>
              <a:rPr lang="pl-PL" sz="4000" b="1" dirty="0">
                <a:solidFill>
                  <a:schemeClr val="accent2"/>
                </a:solidFill>
              </a:rPr>
            </a:br>
            <a:br>
              <a:rPr lang="pl-PL" sz="4000" b="1" dirty="0">
                <a:solidFill>
                  <a:schemeClr val="accent2"/>
                </a:solidFill>
              </a:rPr>
            </a:br>
            <a:r>
              <a:rPr lang="pl-PL" sz="4400" b="1" dirty="0">
                <a:solidFill>
                  <a:srgbClr val="7030A0"/>
                </a:solidFill>
              </a:rPr>
              <a:t>Sprawozdanie z realizacji Programu współpracy Powiatu Nidzickiego z organizacjami wymienionymi w art. 3 ust. 3 ustawy o działalności pożytku publicznego i o wolontariacie za 2018 rok</a:t>
            </a:r>
            <a:endParaRPr lang="pl-PL" sz="4000" b="1" dirty="0">
              <a:solidFill>
                <a:srgbClr val="7030A0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3E80ACE-A2CF-4A63-B072-723D0CB09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4500" y="4927600"/>
            <a:ext cx="10223500" cy="1790700"/>
          </a:xfrm>
        </p:spPr>
        <p:txBody>
          <a:bodyPr/>
          <a:lstStyle/>
          <a:p>
            <a:pPr algn="r"/>
            <a:endParaRPr lang="pl-PL" b="1" dirty="0">
              <a:solidFill>
                <a:schemeClr val="bg1"/>
              </a:solidFill>
            </a:endParaRPr>
          </a:p>
          <a:p>
            <a:pPr algn="r"/>
            <a:r>
              <a:rPr lang="pl-PL" sz="2000" b="1" dirty="0">
                <a:solidFill>
                  <a:srgbClr val="002060"/>
                </a:solidFill>
              </a:rPr>
              <a:t>Starostwo Powiatowe w Nidzicy</a:t>
            </a:r>
          </a:p>
          <a:p>
            <a:pPr algn="r"/>
            <a:r>
              <a:rPr lang="pl-PL" sz="2000" b="1" dirty="0">
                <a:solidFill>
                  <a:srgbClr val="002060"/>
                </a:solidFill>
              </a:rPr>
              <a:t>Wydział Oświaty, Promocji, Rozwoju i Zarządzania Kryzysowego</a:t>
            </a:r>
          </a:p>
        </p:txBody>
      </p:sp>
    </p:spTree>
    <p:extLst>
      <p:ext uri="{BB962C8B-B14F-4D97-AF65-F5344CB8AC3E}">
        <p14:creationId xmlns:p14="http://schemas.microsoft.com/office/powerpoint/2010/main" val="1729310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F5080D-BE68-4B22-8715-BE85504C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4800"/>
            <a:ext cx="8596668" cy="1358900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Stypendia dla uczniów – zadanie 1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92B19C02-BBEF-4320-ABFB-20352C6C8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78000"/>
            <a:ext cx="9482666" cy="49910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1900" dirty="0">
                <a:solidFill>
                  <a:schemeClr val="accent2"/>
                </a:solidFill>
              </a:rPr>
              <a:t>W dniu 19 marca 2018 r., Zarząd Powiatu w Nidzicy Uchwałą Nr 27/2018 dokonał wyboru oferty na realizację zadania publicznego w 2018 roku w zakresie nauki, edukacji, oświaty i wychowania, pod nazwą: </a:t>
            </a:r>
          </a:p>
          <a:p>
            <a:pPr marL="0" indent="0" algn="ctr">
              <a:buNone/>
            </a:pPr>
            <a:endParaRPr lang="pl-PL" b="1" dirty="0"/>
          </a:p>
          <a:p>
            <a:pPr marL="0" indent="0" algn="ctr">
              <a:buNone/>
            </a:pPr>
            <a:r>
              <a:rPr lang="pl-PL" sz="2600" b="1" dirty="0">
                <a:solidFill>
                  <a:schemeClr val="accent2"/>
                </a:solidFill>
              </a:rPr>
              <a:t>Program stypendialny</a:t>
            </a:r>
          </a:p>
          <a:p>
            <a:pPr algn="ctr">
              <a:buFontTx/>
              <a:buChar char="-"/>
            </a:pPr>
            <a:r>
              <a:rPr lang="pl-PL" sz="1900" b="1" dirty="0">
                <a:solidFill>
                  <a:schemeClr val="accent2"/>
                </a:solidFill>
              </a:rPr>
              <a:t>- skierowany do uczniów szkół ponadgimnazjalnych</a:t>
            </a:r>
          </a:p>
          <a:p>
            <a:pPr algn="ctr">
              <a:buFontTx/>
              <a:buChar char="-"/>
            </a:pPr>
            <a:r>
              <a:rPr lang="pl-PL" sz="1900" dirty="0">
                <a:solidFill>
                  <a:schemeClr val="accent2"/>
                </a:solidFill>
              </a:rPr>
              <a:t>Zlecił przeprowadzenie zadania publicznego Nidzickiemu Funduszowi Lokalnemu i udzielił dotacji w wysokości </a:t>
            </a:r>
            <a:r>
              <a:rPr lang="pl-PL" sz="2600" b="1" dirty="0">
                <a:solidFill>
                  <a:schemeClr val="accent2"/>
                </a:solidFill>
              </a:rPr>
              <a:t>10 000 zł</a:t>
            </a:r>
            <a:r>
              <a:rPr lang="pl-PL" sz="1900" b="1" dirty="0">
                <a:solidFill>
                  <a:schemeClr val="accent2"/>
                </a:solidFill>
              </a:rPr>
              <a:t>.</a:t>
            </a:r>
          </a:p>
          <a:p>
            <a:pPr marL="0" indent="0">
              <a:buNone/>
            </a:pPr>
            <a:r>
              <a:rPr lang="pl-PL" sz="2200" b="1" dirty="0">
                <a:solidFill>
                  <a:schemeClr val="accent2"/>
                </a:solidFill>
              </a:rPr>
              <a:t>Nidzicki Fundusz Lokalny </a:t>
            </a:r>
            <a:r>
              <a:rPr lang="pl-PL" sz="1900" dirty="0">
                <a:solidFill>
                  <a:schemeClr val="accent2"/>
                </a:solidFill>
              </a:rPr>
              <a:t>udzielił dla 11 uczniów szkół ponadgimnazjalnych z Powiatu Nidzickiego stypendia na kwotę </a:t>
            </a:r>
            <a:r>
              <a:rPr lang="pl-PL" sz="2600" b="1" dirty="0">
                <a:solidFill>
                  <a:schemeClr val="accent2"/>
                </a:solidFill>
              </a:rPr>
              <a:t>15 000 zł</a:t>
            </a:r>
            <a:r>
              <a:rPr lang="pl-PL" sz="1900" dirty="0">
                <a:solidFill>
                  <a:schemeClr val="accent2"/>
                </a:solidFill>
              </a:rPr>
              <a:t>.</a:t>
            </a:r>
          </a:p>
          <a:p>
            <a:pPr marL="0" indent="0">
              <a:buNone/>
            </a:pPr>
            <a:r>
              <a:rPr lang="pl-PL" sz="1900" dirty="0">
                <a:solidFill>
                  <a:schemeClr val="accent2"/>
                </a:solidFill>
              </a:rPr>
              <a:t>Z tego 10 000 zł to dotacja Powiatu Nidzickiego, a 5 000 zł to wkład własny NFL.</a:t>
            </a:r>
          </a:p>
          <a:p>
            <a:pPr marL="0" indent="0">
              <a:buNone/>
            </a:pPr>
            <a:r>
              <a:rPr lang="pl-PL" sz="1900" dirty="0">
                <a:solidFill>
                  <a:schemeClr val="accent2"/>
                </a:solidFill>
              </a:rPr>
              <a:t>Przyznawane stypendia mają charakter edukacyjny. Uczestnictwo w programie stypendialnym stwarza możliwość rozwoju aspiracji edukacyjnych i zainteresowań pozaszkolnych.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AF3661D-BB4D-44C3-840D-2C1F60146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049" y="2900447"/>
            <a:ext cx="4889501" cy="323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55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D3CE74-9455-435A-8D6E-C65FCA1D0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90500"/>
            <a:ext cx="8596668" cy="11557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Wręczenie stypendiów – 8 września 2018 r.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EE42FE7-05D7-4C10-A169-D96729443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346200"/>
            <a:ext cx="9088966" cy="5511800"/>
          </a:xfrm>
        </p:spPr>
      </p:pic>
    </p:spTree>
    <p:extLst>
      <p:ext uri="{BB962C8B-B14F-4D97-AF65-F5344CB8AC3E}">
        <p14:creationId xmlns:p14="http://schemas.microsoft.com/office/powerpoint/2010/main" val="2703274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55CA09-AC0D-4297-A4E8-884FFB4EC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7800"/>
            <a:ext cx="8596668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Powiat Nidzicki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b="1" dirty="0">
                <a:solidFill>
                  <a:srgbClr val="7030A0"/>
                </a:solidFill>
              </a:rPr>
              <a:t>Wręczenie stypendiów – 8 września 2018 r.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FD3E9DC-A6BD-41F0-872A-5F7B1BA7C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32" y="1333500"/>
            <a:ext cx="8596668" cy="5524500"/>
          </a:xfrm>
        </p:spPr>
      </p:pic>
    </p:spTree>
    <p:extLst>
      <p:ext uri="{BB962C8B-B14F-4D97-AF65-F5344CB8AC3E}">
        <p14:creationId xmlns:p14="http://schemas.microsoft.com/office/powerpoint/2010/main" val="1186746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AF4BD3-8EB4-4456-AD05-E1A2CD156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93700"/>
            <a:ext cx="8596668" cy="1295400"/>
          </a:xfrm>
        </p:spPr>
        <p:txBody>
          <a:bodyPr/>
          <a:lstStyle/>
          <a:p>
            <a:pPr algn="ctr"/>
            <a:br>
              <a:rPr lang="pl-PL" b="1" dirty="0">
                <a:solidFill>
                  <a:srgbClr val="7030A0"/>
                </a:solidFill>
              </a:rPr>
            </a:br>
            <a:r>
              <a:rPr lang="pl-PL" b="1" dirty="0">
                <a:solidFill>
                  <a:srgbClr val="7030A0"/>
                </a:solidFill>
              </a:rPr>
              <a:t>Ogłoszenie konkursu – zadanie 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BFB51B-CA60-4F51-BBEC-D37DDD09B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9444566" cy="4533899"/>
          </a:xfrm>
        </p:spPr>
        <p:txBody>
          <a:bodyPr/>
          <a:lstStyle/>
          <a:p>
            <a:pPr algn="just"/>
            <a:endParaRPr lang="pl-PL" dirty="0">
              <a:solidFill>
                <a:schemeClr val="accent2"/>
              </a:solidFill>
            </a:endParaRPr>
          </a:p>
          <a:p>
            <a:pPr algn="just"/>
            <a:r>
              <a:rPr lang="pl-PL" sz="2800" b="1" dirty="0">
                <a:solidFill>
                  <a:schemeClr val="accent2"/>
                </a:solidFill>
              </a:rPr>
              <a:t>Konkurs dotyczył:</a:t>
            </a:r>
          </a:p>
          <a:p>
            <a:pPr algn="just">
              <a:buAutoNum type="arabicPeriod"/>
            </a:pPr>
            <a:r>
              <a:rPr lang="pl-PL" sz="2000" b="1" dirty="0">
                <a:solidFill>
                  <a:schemeClr val="accent2"/>
                </a:solidFill>
              </a:rPr>
              <a:t>Kultura, sztuka, ochrona dóbr kultury i dziedzictwa narodowego 15500 zł.</a:t>
            </a:r>
          </a:p>
          <a:p>
            <a:pPr algn="just">
              <a:buAutoNum type="arabicPeriod"/>
            </a:pPr>
            <a:r>
              <a:rPr lang="pl-PL" sz="2000" b="1" dirty="0">
                <a:solidFill>
                  <a:schemeClr val="accent2"/>
                </a:solidFill>
              </a:rPr>
              <a:t>Wspieranie i upowszechnianie kultury fizycznej   6000 zł. </a:t>
            </a:r>
          </a:p>
          <a:p>
            <a:pPr algn="just">
              <a:buAutoNum type="arabicPeriod"/>
            </a:pPr>
            <a:r>
              <a:rPr lang="pl-PL" sz="2000" b="1" dirty="0">
                <a:solidFill>
                  <a:schemeClr val="accent2"/>
                </a:solidFill>
              </a:rPr>
              <a:t>Działania na rzecz osób niepełnosprawnych    5500 zł.</a:t>
            </a:r>
          </a:p>
          <a:p>
            <a:pPr algn="just">
              <a:buAutoNum type="arabicPeriod"/>
            </a:pPr>
            <a:r>
              <a:rPr lang="pl-PL" sz="2000" b="1" dirty="0">
                <a:solidFill>
                  <a:schemeClr val="accent2"/>
                </a:solidFill>
              </a:rPr>
              <a:t>Ratownictwa i ochrona życia    2500 zł.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66E7B6C-E5D5-4DB0-8023-359EEDB45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3300" y="2736378"/>
            <a:ext cx="4124656" cy="440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42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412604-8209-45CD-8AB3-3E4729A63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Ogłoszenie o konkursie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6454C7-E4D5-436A-9E69-2C857E8A3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635066" cy="388077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2000" dirty="0">
                <a:solidFill>
                  <a:schemeClr val="accent2"/>
                </a:solidFill>
              </a:rPr>
              <a:t>19 marca 2018 r. Zarząd Powiatu Uchwałą Nr 26/2018 w sprawie wyboru ofert złożonych na realizację w 2018 r. zadania publicznego w zakresie działalności na rzecz organizacji pozarządowych i innych podmiotów prowadzących działalność pożytku publicznego w oparciu o art. 13 i art. 16a w ramach otwartego konkursu ofert udzielono Nidzickiemu Funduszowi Lokalnemu dotacji w kwocie </a:t>
            </a:r>
            <a:r>
              <a:rPr lang="pl-PL" sz="2400" b="1" dirty="0">
                <a:solidFill>
                  <a:schemeClr val="accent2"/>
                </a:solidFill>
              </a:rPr>
              <a:t>29 500 zł.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2000" b="1" dirty="0">
                <a:solidFill>
                  <a:schemeClr val="accent2"/>
                </a:solidFill>
              </a:rPr>
              <a:t>Nidzicki Fundusz Lokalny </a:t>
            </a:r>
            <a:r>
              <a:rPr lang="pl-PL" sz="2000" dirty="0">
                <a:solidFill>
                  <a:schemeClr val="accent2"/>
                </a:solidFill>
              </a:rPr>
              <a:t>przekazał na 17 projektów łącznie: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2800" b="1" dirty="0">
                <a:solidFill>
                  <a:schemeClr val="accent2"/>
                </a:solidFill>
              </a:rPr>
              <a:t>55 500 zł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2000" dirty="0">
                <a:solidFill>
                  <a:schemeClr val="accent2"/>
                </a:solidFill>
              </a:rPr>
              <a:t>na wsparcie realizacji zadań:</a:t>
            </a:r>
          </a:p>
        </p:txBody>
      </p:sp>
    </p:spTree>
    <p:extLst>
      <p:ext uri="{BB962C8B-B14F-4D97-AF65-F5344CB8AC3E}">
        <p14:creationId xmlns:p14="http://schemas.microsoft.com/office/powerpoint/2010/main" val="3275593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D948E1-A2BD-4281-8AF4-CAD8CE927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4801"/>
            <a:ext cx="9571566" cy="13843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Uroczyste wręczenie dotacji – 2 czerwca 2018 r.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14C1A2B-90FE-4453-83CE-3AF31ABAB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409700"/>
            <a:ext cx="8521700" cy="5448299"/>
          </a:xfrm>
        </p:spPr>
      </p:pic>
    </p:spTree>
    <p:extLst>
      <p:ext uri="{BB962C8B-B14F-4D97-AF65-F5344CB8AC3E}">
        <p14:creationId xmlns:p14="http://schemas.microsoft.com/office/powerpoint/2010/main" val="4204319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3CF20D-8632-463D-BD9A-D98BB5231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55600"/>
            <a:ext cx="8596668" cy="1244600"/>
          </a:xfrm>
        </p:spPr>
        <p:txBody>
          <a:bodyPr/>
          <a:lstStyle/>
          <a:p>
            <a:pPr algn="ctr"/>
            <a:r>
              <a:rPr lang="pl-PL" sz="3200" b="1" dirty="0">
                <a:solidFill>
                  <a:srgbClr val="7030A0"/>
                </a:solidFill>
              </a:rPr>
              <a:t>Projekt nr 1 - „Pociąg do PRL-u”</a:t>
            </a:r>
            <a:br>
              <a:rPr lang="pl-PL" sz="3200" b="1" dirty="0">
                <a:solidFill>
                  <a:srgbClr val="7030A0"/>
                </a:solidFill>
              </a:rPr>
            </a:br>
            <a:r>
              <a:rPr lang="pl-PL" sz="2800" b="1" dirty="0">
                <a:solidFill>
                  <a:srgbClr val="7030A0"/>
                </a:solidFill>
              </a:rPr>
              <a:t>Stowarzyszenie </a:t>
            </a:r>
            <a:r>
              <a:rPr lang="pl-PL" sz="2800" b="1" dirty="0" err="1">
                <a:solidFill>
                  <a:srgbClr val="7030A0"/>
                </a:solidFill>
              </a:rPr>
              <a:t>PomysLOVE</a:t>
            </a:r>
            <a:r>
              <a:rPr lang="pl-PL" sz="2800" b="1" dirty="0">
                <a:solidFill>
                  <a:srgbClr val="7030A0"/>
                </a:solidFill>
              </a:rPr>
              <a:t> podwórko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EDD3D2-5A96-4962-A579-5122DA6AB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727200"/>
            <a:ext cx="10058400" cy="4775199"/>
          </a:xfrm>
        </p:spPr>
        <p:txBody>
          <a:bodyPr>
            <a:noAutofit/>
          </a:bodyPr>
          <a:lstStyle/>
          <a:p>
            <a:pPr algn="just"/>
            <a:r>
              <a:rPr lang="pl-PL" sz="2400" b="1" dirty="0">
                <a:solidFill>
                  <a:schemeClr val="accent2"/>
                </a:solidFill>
              </a:rPr>
              <a:t>Dotacja: 4000 zł, w tym Powiat Nidzicki: 2000zł,</a:t>
            </a:r>
            <a:br>
              <a:rPr lang="pl-PL" sz="2400" b="1" dirty="0">
                <a:solidFill>
                  <a:schemeClr val="accent2"/>
                </a:solidFill>
              </a:rPr>
            </a:br>
            <a:r>
              <a:rPr lang="pl-PL" sz="2400" b="1" dirty="0">
                <a:solidFill>
                  <a:schemeClr val="accent2"/>
                </a:solidFill>
              </a:rPr>
              <a:t>                                                  Nidzicki Fundusz Lokalny: 2000zł</a:t>
            </a:r>
          </a:p>
          <a:p>
            <a:pPr algn="just"/>
            <a:r>
              <a:rPr lang="pl-PL" sz="2000" dirty="0">
                <a:solidFill>
                  <a:schemeClr val="accent2"/>
                </a:solidFill>
              </a:rPr>
              <a:t>Podczas wspólnej realizacji projektu zatarły się wszystkie bariery zarówno wiekowe, jak i społeczne. Mieszkańcy wykazali się dużą kreatywnością oraz chęcią działania. Aktywnie uczestniczyli w zabawach i konkurencjach i sportowych. Ponadto angażowali się w przygotowania do realizacji projektu. Chętnie uczestniczyli w skróconej lekcji historii i poznali plusy i minusy poprzedniej epoki. </a:t>
            </a:r>
          </a:p>
          <a:p>
            <a:pPr algn="just"/>
            <a:r>
              <a:rPr lang="pl-PL" sz="2000" dirty="0">
                <a:solidFill>
                  <a:schemeClr val="accent2"/>
                </a:solidFill>
              </a:rPr>
              <a:t>Działania projektowe miały na celu integrację lokalnej społeczności, zachęcanie do wspólnego, kreatywnego spędzania czasu, przełamywanie barier, zdobywanie wiedzy, przywoływanie wspomnień, realizację nietypowych wydarzeń w mieście, integrację pokoleń.</a:t>
            </a:r>
          </a:p>
          <a:p>
            <a:pPr algn="just"/>
            <a:r>
              <a:rPr lang="pl-PL" sz="2000" dirty="0">
                <a:solidFill>
                  <a:schemeClr val="accent2"/>
                </a:solidFill>
              </a:rPr>
              <a:t>Odbiorcami projektu była grupa ok. 450 osób w różnym przedziale wiekowym.</a:t>
            </a:r>
          </a:p>
        </p:txBody>
      </p:sp>
    </p:spTree>
    <p:extLst>
      <p:ext uri="{BB962C8B-B14F-4D97-AF65-F5344CB8AC3E}">
        <p14:creationId xmlns:p14="http://schemas.microsoft.com/office/powerpoint/2010/main" val="3456883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CAC72B-CC53-492C-B96E-169A1733F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28600"/>
            <a:ext cx="8596668" cy="1346200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1 - „Pociąg do PRL-u”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897CF4F-4FC9-4C69-8BA7-8984B4BB5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1574800"/>
            <a:ext cx="7238999" cy="4965700"/>
          </a:xfrm>
        </p:spPr>
      </p:pic>
    </p:spTree>
    <p:extLst>
      <p:ext uri="{BB962C8B-B14F-4D97-AF65-F5344CB8AC3E}">
        <p14:creationId xmlns:p14="http://schemas.microsoft.com/office/powerpoint/2010/main" val="3630517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83B562-59EE-4A56-93B1-3C1907015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9400"/>
            <a:ext cx="8596668" cy="14986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2 – „Jak Antek został strażakiem”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sz="2800" b="1" dirty="0">
                <a:solidFill>
                  <a:srgbClr val="7030A0"/>
                </a:solidFill>
              </a:rPr>
              <a:t>Stowarzyszenie Miłośników Ziemi Janowskiej</a:t>
            </a:r>
            <a:endParaRPr lang="pl-PL" b="1" dirty="0">
              <a:solidFill>
                <a:srgbClr val="7030A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26DC580-22B5-4250-95B0-DF1EA8C5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19301"/>
            <a:ext cx="9114366" cy="4559300"/>
          </a:xfrm>
        </p:spPr>
        <p:txBody>
          <a:bodyPr>
            <a:normAutofit lnSpcReduction="10000"/>
          </a:bodyPr>
          <a:lstStyle/>
          <a:p>
            <a:r>
              <a:rPr lang="pl-PL" sz="2400" b="1" dirty="0">
                <a:solidFill>
                  <a:schemeClr val="accent2"/>
                </a:solidFill>
              </a:rPr>
              <a:t>Dotacja: 3470 zł, w tym Powiat Nidzicki: 1000zł, </a:t>
            </a:r>
            <a:br>
              <a:rPr lang="pl-PL" sz="2400" b="1" dirty="0">
                <a:solidFill>
                  <a:schemeClr val="accent2"/>
                </a:solidFill>
              </a:rPr>
            </a:br>
            <a:r>
              <a:rPr lang="pl-PL" sz="2400" b="1" dirty="0">
                <a:solidFill>
                  <a:schemeClr val="accent2"/>
                </a:solidFill>
              </a:rPr>
              <a:t>                       Nidzicki Fundusz Lokalny: 2470 zł</a:t>
            </a:r>
          </a:p>
          <a:p>
            <a:pPr algn="just"/>
            <a:r>
              <a:rPr lang="pl-PL" sz="2000" b="1" dirty="0">
                <a:solidFill>
                  <a:schemeClr val="accent2"/>
                </a:solidFill>
              </a:rPr>
              <a:t>W ramach realizacji projektu odbyły się spotkania w GOK Janowo w celu przygotowania plakatów informujących o projekcie, szkolenie strażaków z zakresu działania i obsługi zakupionego </a:t>
            </a:r>
            <a:r>
              <a:rPr lang="pl-PL" sz="2000" b="1" dirty="0" err="1">
                <a:solidFill>
                  <a:schemeClr val="accent2"/>
                </a:solidFill>
              </a:rPr>
              <a:t>fantoma</a:t>
            </a:r>
            <a:r>
              <a:rPr lang="pl-PL" sz="2000" b="1" dirty="0">
                <a:solidFill>
                  <a:schemeClr val="accent2"/>
                </a:solidFill>
              </a:rPr>
              <a:t>, tablic edukacyjnych i zestawu sztucznych ran, spotkania w szkołach podstawowych w Janowie i Muszakach w celu nauki udzielania pierwszej pomocy, a także przygotowania i prezentacja wyposażenia oraz jednostek ratowniczo-gaśniczych z Gminy Janowo.</a:t>
            </a:r>
          </a:p>
          <a:p>
            <a:pPr algn="just"/>
            <a:r>
              <a:rPr lang="pl-PL" sz="2000" b="1" dirty="0">
                <a:solidFill>
                  <a:schemeClr val="accent2"/>
                </a:solidFill>
              </a:rPr>
              <a:t>Celem projektu było: przedstawienie historii OSP w Janowie, przedstawienie wizerunku i roli strażaka, nauka udzielania pierwszej pomocy, zapoznanie społeczności z pracą strażaka podczas akcji ratowniczo-gaśniczej, zajęcia dla dzieci, podniesienie umiejętności strażaków.</a:t>
            </a:r>
          </a:p>
        </p:txBody>
      </p:sp>
    </p:spTree>
    <p:extLst>
      <p:ext uri="{BB962C8B-B14F-4D97-AF65-F5344CB8AC3E}">
        <p14:creationId xmlns:p14="http://schemas.microsoft.com/office/powerpoint/2010/main" val="1003759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FE0FF5-38B8-4CCA-A74A-763B2AB1E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27000"/>
            <a:ext cx="8596668" cy="16256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2 – „Jak Antek został strażakiem”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0490F7B-0D4B-4356-AB2C-37F6C1A44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83" y="1638300"/>
            <a:ext cx="7545917" cy="5219700"/>
          </a:xfrm>
        </p:spPr>
      </p:pic>
    </p:spTree>
    <p:extLst>
      <p:ext uri="{BB962C8B-B14F-4D97-AF65-F5344CB8AC3E}">
        <p14:creationId xmlns:p14="http://schemas.microsoft.com/office/powerpoint/2010/main" val="2766914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978AA8-0D4F-419D-A29B-25515BDBF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pl-PL" b="1" dirty="0">
                <a:solidFill>
                  <a:srgbClr val="7030A0"/>
                </a:solidFill>
              </a:rPr>
            </a:br>
            <a:r>
              <a:rPr lang="pl-PL" b="1" dirty="0">
                <a:solidFill>
                  <a:srgbClr val="7030A0"/>
                </a:solidFill>
              </a:rPr>
              <a:t>Podstawa prawna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4AC9F2-C093-4553-8151-AC78A6C92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533466" cy="422751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2000" dirty="0">
                <a:solidFill>
                  <a:srgbClr val="0070C0"/>
                </a:solidFill>
              </a:rPr>
              <a:t>Zgodnie z art. 5a ust. 3 ustawy z dnia 24 kwietnia 2003r. o działalności pożytku publicznego i o wolontariacie (Dz. U. z 2018 r., poz. 450 z </a:t>
            </a:r>
            <a:r>
              <a:rPr lang="pl-PL" sz="2000" dirty="0" err="1">
                <a:solidFill>
                  <a:srgbClr val="0070C0"/>
                </a:solidFill>
              </a:rPr>
              <a:t>późn</a:t>
            </a:r>
            <a:r>
              <a:rPr lang="pl-PL" sz="2000" dirty="0">
                <a:solidFill>
                  <a:srgbClr val="0070C0"/>
                </a:solidFill>
              </a:rPr>
              <a:t>. zm.) Zarząd Powiatu Nidzickiego przedstawia sprawozdanie z realizacji programu współpracy z organizacjami pozarządowymi oraz podmiotami wymienionymi w art. 3 ust. 3 ustawy o działalności pożytku publicznego i o wolontariacie za 2018 rok.</a:t>
            </a:r>
          </a:p>
          <a:p>
            <a:pPr algn="just">
              <a:lnSpc>
                <a:spcPct val="150000"/>
              </a:lnSpc>
            </a:pPr>
            <a:endParaRPr lang="pl-PL" sz="2000" dirty="0">
              <a:solidFill>
                <a:srgbClr val="0070C0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000" dirty="0">
                <a:solidFill>
                  <a:srgbClr val="0070C0"/>
                </a:solidFill>
              </a:rPr>
              <a:t>Sprawozdanie zostanie opublikowane w Biuletynie Informacji Publicznej</a:t>
            </a:r>
          </a:p>
        </p:txBody>
      </p:sp>
    </p:spTree>
    <p:extLst>
      <p:ext uri="{BB962C8B-B14F-4D97-AF65-F5344CB8AC3E}">
        <p14:creationId xmlns:p14="http://schemas.microsoft.com/office/powerpoint/2010/main" val="4031537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928106-6093-4478-8A23-160DC1744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1600"/>
            <a:ext cx="9012766" cy="17145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3 – „Stajnia Napiwoda – tu      rodzi się dobro”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sz="3100" b="1" dirty="0">
                <a:solidFill>
                  <a:srgbClr val="7030A0"/>
                </a:solidFill>
              </a:rPr>
              <a:t>Klub Jeździecki „Napiwoda”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9FFBB6-4614-4913-8530-4482E5B8D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707966" cy="4673599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sz="2400" b="1" dirty="0">
                <a:solidFill>
                  <a:schemeClr val="accent2"/>
                </a:solidFill>
              </a:rPr>
              <a:t>Dotacja: 3650 zł, w tym Powiat Nidzicki:  3000 zł,</a:t>
            </a:r>
            <a:br>
              <a:rPr lang="pl-PL" sz="2400" b="1" dirty="0">
                <a:solidFill>
                  <a:schemeClr val="accent2"/>
                </a:solidFill>
              </a:rPr>
            </a:br>
            <a:r>
              <a:rPr lang="pl-PL" sz="2400" b="1" dirty="0">
                <a:solidFill>
                  <a:schemeClr val="accent2"/>
                </a:solidFill>
              </a:rPr>
              <a:t>                                    Nidzicki Fundusz Lokalny: 650 zł</a:t>
            </a:r>
          </a:p>
          <a:p>
            <a:pPr algn="just"/>
            <a:r>
              <a:rPr lang="pl-PL" sz="2000" dirty="0">
                <a:solidFill>
                  <a:schemeClr val="accent2"/>
                </a:solidFill>
              </a:rPr>
              <a:t>Podczas trwania projektu odbyło się wiele imprez związanych z jeździectwem. Wszystkie wydarzenia odbiły echem pośród miejscowej społeczności. Wiele osób skorzystało z przejażdżek konnych i innych atrakcji. Kilkoro dzieci zaczęło regularne treningi jeździeckie. Udało się zintegrować lokalną społeczności i wolontariuszy z City Banku, nawiązano też dobrą współpracę z SP Napiwoda. Zebrano około 2 tys. zł na leczenie chorej dziewczynki oraz dużą ilość karmy i rzeczy dla zwierząt ze schroniska w Tatarach.</a:t>
            </a:r>
          </a:p>
          <a:p>
            <a:pPr algn="just"/>
            <a:r>
              <a:rPr lang="pl-PL" sz="2000" dirty="0">
                <a:solidFill>
                  <a:schemeClr val="accent2"/>
                </a:solidFill>
              </a:rPr>
              <a:t>Celem projektu było: pokazanie społeczności lokalnej różnorodnych metod pracy </a:t>
            </a:r>
            <a:r>
              <a:rPr lang="pl-PL" sz="2000" dirty="0" err="1">
                <a:solidFill>
                  <a:schemeClr val="accent2"/>
                </a:solidFill>
              </a:rPr>
              <a:t>wolontariackiej</a:t>
            </a:r>
            <a:r>
              <a:rPr lang="pl-PL" sz="2000" dirty="0">
                <a:solidFill>
                  <a:schemeClr val="accent2"/>
                </a:solidFill>
              </a:rPr>
              <a:t> i czynienia dobra na rzecz innych ludzi, zwiększenie wśród mieszkańców aktywności fizycznej, stworzenie miejsca do wypoczynku wspólnie z mieszkańcami, wolontariuszami Klubu i Banku.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7014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4427FD-4D54-43BB-A8B7-5D5B35C53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39700"/>
            <a:ext cx="8596668" cy="15494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3 – „Stajnia Napiwoda – tu rodzi się dobro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1E45212-31E3-480F-A64D-4CBE6EC89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19" y="1689100"/>
            <a:ext cx="7543800" cy="5029200"/>
          </a:xfrm>
        </p:spPr>
      </p:pic>
    </p:spTree>
    <p:extLst>
      <p:ext uri="{BB962C8B-B14F-4D97-AF65-F5344CB8AC3E}">
        <p14:creationId xmlns:p14="http://schemas.microsoft.com/office/powerpoint/2010/main" val="3295928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084A68-5D91-478F-A0DC-5C57ABDE2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3200"/>
            <a:ext cx="8596668" cy="15113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4 – „Pod Orłowem rodziła się Niepodległa Polska”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sz="2800" b="1" dirty="0">
                <a:solidFill>
                  <a:srgbClr val="7030A0"/>
                </a:solidFill>
              </a:rPr>
              <a:t>Orłowskie Centrum Aktywności Lokalnej „OCAL”</a:t>
            </a:r>
            <a:endParaRPr lang="pl-PL" b="1" dirty="0">
              <a:solidFill>
                <a:srgbClr val="7030A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647D6F-911F-49AF-892F-73DCA79C2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17700"/>
            <a:ext cx="8596668" cy="4737100"/>
          </a:xfrm>
        </p:spPr>
        <p:txBody>
          <a:bodyPr>
            <a:normAutofit/>
          </a:bodyPr>
          <a:lstStyle/>
          <a:p>
            <a:pPr algn="just"/>
            <a:r>
              <a:rPr lang="pl-PL" sz="2400" b="1" dirty="0">
                <a:solidFill>
                  <a:schemeClr val="accent2"/>
                </a:solidFill>
              </a:rPr>
              <a:t>Dotacja: 3400 zł, w tym Powiat Nidzicki: 3000 zł,</a:t>
            </a:r>
            <a:br>
              <a:rPr lang="pl-PL" sz="2400" b="1" dirty="0">
                <a:solidFill>
                  <a:schemeClr val="accent2"/>
                </a:solidFill>
              </a:rPr>
            </a:br>
            <a:r>
              <a:rPr lang="pl-PL" sz="2400" b="1" dirty="0">
                <a:solidFill>
                  <a:schemeClr val="accent2"/>
                </a:solidFill>
              </a:rPr>
              <a:t>                                   Nidzicki Fundusz Lokalny: 400 zł</a:t>
            </a:r>
          </a:p>
          <a:p>
            <a:pPr algn="just"/>
            <a:r>
              <a:rPr lang="pl-PL" sz="2000" dirty="0">
                <a:solidFill>
                  <a:schemeClr val="accent2"/>
                </a:solidFill>
              </a:rPr>
              <a:t>W ramach projektu zorganizowano warsztaty kulinarne, warsztaty krawieckie (uszycie flag i serduszek), obchody 100 rocznicy Odzyskania Niepodległości. Przygotowano i zorganizowano wystawy o tematyce historycznej „Tu działa się nasza historia”, a także zawody konkursy i quizy. </a:t>
            </a:r>
          </a:p>
          <a:p>
            <a:pPr algn="just"/>
            <a:r>
              <a:rPr lang="pl-PL" sz="2000" dirty="0">
                <a:solidFill>
                  <a:schemeClr val="accent2"/>
                </a:solidFill>
              </a:rPr>
              <a:t>Celem projektu było: zacieśnienie więzi i relacji lokalnej społeczności poprzez uczestnictwo w działaniach projektu podwyższających świadomość w zakresie pielęgnowania lokalnych i wartości kulturowych i historycznych.</a:t>
            </a:r>
          </a:p>
          <a:p>
            <a:pPr algn="just"/>
            <a:r>
              <a:rPr lang="pl-PL" sz="2000" dirty="0">
                <a:solidFill>
                  <a:schemeClr val="accent2"/>
                </a:solidFill>
              </a:rPr>
              <a:t>Z projektu skorzystało 500 osób.</a:t>
            </a:r>
          </a:p>
          <a:p>
            <a:endParaRPr lang="pl-PL" sz="20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pl-PL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70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907EBF-CEAE-4AB4-8ABB-F3A86D62A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5875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4 – „Pod Orłowem rodziła się Niepodległa Polska”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0DFA9F3-CC6C-4720-860C-E8A2F6C54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587500"/>
            <a:ext cx="8216900" cy="5270500"/>
          </a:xfrm>
        </p:spPr>
      </p:pic>
    </p:spTree>
    <p:extLst>
      <p:ext uri="{BB962C8B-B14F-4D97-AF65-F5344CB8AC3E}">
        <p14:creationId xmlns:p14="http://schemas.microsoft.com/office/powerpoint/2010/main" val="3063154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7334A0-4137-4F9A-9FF7-9312FE1AC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511300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solidFill>
                  <a:srgbClr val="7030A0"/>
                </a:solidFill>
              </a:rPr>
              <a:t>Projekt nr 4 – „Pod Orłowem rodziła się Niepodległa Polska”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F756ACE-FF73-49C2-B002-3D7BE139B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511300"/>
            <a:ext cx="8456967" cy="5346700"/>
          </a:xfrm>
        </p:spPr>
      </p:pic>
    </p:spTree>
    <p:extLst>
      <p:ext uri="{BB962C8B-B14F-4D97-AF65-F5344CB8AC3E}">
        <p14:creationId xmlns:p14="http://schemas.microsoft.com/office/powerpoint/2010/main" val="3340987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9EB305-5A34-42EC-ACB8-91A1D67C8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1300"/>
            <a:ext cx="8596668" cy="13081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5 – „Mali zdobywcy świata"</a:t>
            </a:r>
            <a:br>
              <a:rPr lang="pl-PL" dirty="0"/>
            </a:br>
            <a:r>
              <a:rPr lang="pl-PL" sz="2800" dirty="0">
                <a:solidFill>
                  <a:srgbClr val="7030A0"/>
                </a:solidFill>
              </a:rPr>
              <a:t>Centrum Doradcze Programów Pomocowych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5F0A81-2A85-49A5-BC4E-C02BDE218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77999"/>
            <a:ext cx="8504766" cy="4724401"/>
          </a:xfrm>
        </p:spPr>
        <p:txBody>
          <a:bodyPr>
            <a:normAutofit/>
          </a:bodyPr>
          <a:lstStyle/>
          <a:p>
            <a:r>
              <a:rPr lang="pl-PL" sz="2400" b="1" dirty="0">
                <a:solidFill>
                  <a:schemeClr val="accent2"/>
                </a:solidFill>
              </a:rPr>
              <a:t>Dotacja: 3500 zł, Nidzicki Fundusz Lokalny: 3500 zł</a:t>
            </a:r>
          </a:p>
          <a:p>
            <a:pPr algn="just"/>
            <a:r>
              <a:rPr lang="pl-PL" sz="2000" b="1" dirty="0">
                <a:solidFill>
                  <a:schemeClr val="accent2"/>
                </a:solidFill>
              </a:rPr>
              <a:t>Projekt dotyczył posadzenia ponad 500 roślin (drzew, krzewów i bylin), które wzmocnią potencjał bioróżnorodności, a także przygotowania projektu uchwały dla rady gminy Nidzica o utworzeniu obszaru użytku ekologicznego, z którego skorzysta kilkadziesiąt mieszkańców Powiatu Nidzickiego.</a:t>
            </a:r>
          </a:p>
          <a:p>
            <a:pPr algn="just"/>
            <a:r>
              <a:rPr lang="pl-PL" sz="2000" b="1" dirty="0">
                <a:solidFill>
                  <a:schemeClr val="accent2"/>
                </a:solidFill>
              </a:rPr>
              <a:t>Długofalowym celem głównym projektu było podniesienie świadomości i wiedzy mieszkańców Powiatu Nidzickiego nt. potrzeby ochrony środowiska naturalnego, kreowania inicjatyw proekologicznych, wprowadzenie do zajęć wiejskich świetlic i ośrodków kultury tematyki związanej z ochroną środowiska.</a:t>
            </a:r>
          </a:p>
        </p:txBody>
      </p:sp>
    </p:spTree>
    <p:extLst>
      <p:ext uri="{BB962C8B-B14F-4D97-AF65-F5344CB8AC3E}">
        <p14:creationId xmlns:p14="http://schemas.microsoft.com/office/powerpoint/2010/main" val="1881274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CFD3A0-0C72-4C1F-8262-2B9815676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5367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6 – „Rowerem po zabytkach dla Niepodległej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sz="3100" b="1" dirty="0">
                <a:solidFill>
                  <a:srgbClr val="7030A0"/>
                </a:solidFill>
              </a:rPr>
              <a:t>Stowarzyszenie Na Rzecz Rozwoju Wsi Smolany </a:t>
            </a:r>
            <a:br>
              <a:rPr lang="pl-PL" sz="3100" b="1" dirty="0">
                <a:solidFill>
                  <a:srgbClr val="7030A0"/>
                </a:solidFill>
              </a:rPr>
            </a:br>
            <a:r>
              <a:rPr lang="pl-PL" sz="3100" b="1" dirty="0">
                <a:solidFill>
                  <a:srgbClr val="7030A0"/>
                </a:solidFill>
              </a:rPr>
              <a:t>Żardawy </a:t>
            </a:r>
            <a:br>
              <a:rPr lang="pl-PL" b="1" dirty="0">
                <a:solidFill>
                  <a:srgbClr val="7030A0"/>
                </a:solidFill>
              </a:rPr>
            </a:br>
            <a:endParaRPr lang="pl-PL" b="1" dirty="0">
              <a:solidFill>
                <a:srgbClr val="7030A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8EE33B-839F-436E-9ED4-35BD594C3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28800"/>
            <a:ext cx="8596668" cy="5029199"/>
          </a:xfrm>
        </p:spPr>
        <p:txBody>
          <a:bodyPr>
            <a:normAutofit/>
          </a:bodyPr>
          <a:lstStyle/>
          <a:p>
            <a:pPr algn="just"/>
            <a:r>
              <a:rPr lang="pl-PL" sz="2400" b="1" dirty="0">
                <a:solidFill>
                  <a:schemeClr val="accent2"/>
                </a:solidFill>
              </a:rPr>
              <a:t>Dotacja: 3500 zł, w tym Powiat Nidzicki: 3000 zł,</a:t>
            </a:r>
            <a:br>
              <a:rPr lang="pl-PL" sz="2400" b="1" dirty="0">
                <a:solidFill>
                  <a:schemeClr val="accent2"/>
                </a:solidFill>
              </a:rPr>
            </a:br>
            <a:r>
              <a:rPr lang="pl-PL" sz="2400" b="1" dirty="0">
                <a:solidFill>
                  <a:schemeClr val="accent2"/>
                </a:solidFill>
              </a:rPr>
              <a:t>                                 Nidzicki Fundusz Lokalny: 1500 zł</a:t>
            </a:r>
          </a:p>
          <a:p>
            <a:pPr algn="just"/>
            <a:r>
              <a:rPr lang="pl-PL" sz="2000" dirty="0">
                <a:solidFill>
                  <a:schemeClr val="accent2"/>
                </a:solidFill>
              </a:rPr>
              <a:t>W ramach projektu, pamiętając o historii Polski, starano się dotrzeć do ciekawych miejsc i zabytków w gminie Janowiec Kościelny. Zebrana dokumentacja fotograficzna, często podczas wycieczek rowerowych, była bazą do przygotowania wystaw, foto-albumów oraz prezentacji multimedialnej. Inne działania to odnowienie zaniedbanych miejsc, wyznaczenie trasy rowerowej oraz przygotowania tablic dotyczących projektu.</a:t>
            </a:r>
          </a:p>
          <a:p>
            <a:pPr algn="just"/>
            <a:r>
              <a:rPr lang="pl-PL" sz="2000" dirty="0">
                <a:solidFill>
                  <a:schemeClr val="accent2"/>
                </a:solidFill>
              </a:rPr>
              <a:t>Projekt realizowany w roku dla Niepodległej miał na celu odkrycie i utrwalenie na fotografiach lokalnych skarbów architektury. Gmina Janowiec Kościelny kryje wiele ważnych historycznie, ciekawych miejsc. Przygotowanie wystawy oraz foto-albumu pozwoliło uchronić od zapomnienia fragment historii </a:t>
            </a:r>
            <a:r>
              <a:rPr lang="pl-PL" sz="2000" dirty="0" err="1">
                <a:solidFill>
                  <a:schemeClr val="accent2"/>
                </a:solidFill>
              </a:rPr>
              <a:t>Poboża</a:t>
            </a:r>
            <a:r>
              <a:rPr lang="pl-PL" sz="2000" dirty="0">
                <a:solidFill>
                  <a:schemeClr val="accent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3592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F0F4B8-5858-4AE9-B078-613CBB97D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5494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6 – „Rowerem po zabytkach dla Niepodległej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9E383EA2-E57F-4D10-9C3A-2AF33CDA2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32" y="1549400"/>
            <a:ext cx="8596668" cy="5308600"/>
          </a:xfrm>
        </p:spPr>
      </p:pic>
    </p:spTree>
    <p:extLst>
      <p:ext uri="{BB962C8B-B14F-4D97-AF65-F5344CB8AC3E}">
        <p14:creationId xmlns:p14="http://schemas.microsoft.com/office/powerpoint/2010/main" val="3859189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9B6FF7-5A7F-4423-8B1A-5063A10A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90500"/>
            <a:ext cx="8596668" cy="1371600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7 – „Z ortografią w teatrze”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b="1" dirty="0">
                <a:solidFill>
                  <a:srgbClr val="7030A0"/>
                </a:solidFill>
              </a:rPr>
              <a:t> </a:t>
            </a:r>
            <a:r>
              <a:rPr lang="pl-PL" sz="2800" b="1" dirty="0">
                <a:solidFill>
                  <a:srgbClr val="7030A0"/>
                </a:solidFill>
              </a:rPr>
              <a:t>Stowarzyszenia „Światło”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F81C2E-D519-4654-9B32-D747A08BE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62100"/>
            <a:ext cx="8596668" cy="5105399"/>
          </a:xfrm>
        </p:spPr>
        <p:txBody>
          <a:bodyPr>
            <a:normAutofit/>
          </a:bodyPr>
          <a:lstStyle/>
          <a:p>
            <a:pPr algn="just"/>
            <a:r>
              <a:rPr lang="pl-PL" sz="2400" b="1" dirty="0">
                <a:solidFill>
                  <a:schemeClr val="accent2"/>
                </a:solidFill>
              </a:rPr>
              <a:t>Dotacja: 4000 zł, w tym Powiat Nidzicki: 3000 zł,</a:t>
            </a:r>
            <a:br>
              <a:rPr lang="pl-PL" sz="2400" b="1" dirty="0">
                <a:solidFill>
                  <a:schemeClr val="accent2"/>
                </a:solidFill>
              </a:rPr>
            </a:br>
            <a:r>
              <a:rPr lang="pl-PL" sz="2400" b="1" dirty="0">
                <a:solidFill>
                  <a:schemeClr val="accent2"/>
                </a:solidFill>
              </a:rPr>
              <a:t>                                Nidzicki Fundusz Lokalny: 1000  zł</a:t>
            </a:r>
          </a:p>
          <a:p>
            <a:pPr algn="just"/>
            <a:r>
              <a:rPr lang="pl-PL" sz="2000" b="1" dirty="0">
                <a:solidFill>
                  <a:schemeClr val="accent2"/>
                </a:solidFill>
              </a:rPr>
              <a:t>W ramach projektu zorganizowano cykl warsztatów praktycznych, dających dzieciom możliwość utożsamiania się z efektami własnej pracy. Istotną rolę odegrało wielozmysłowe zaprzyjaźnianie się z ortografią, wykorzystując różnorodne formy teatralne, które sprawiały, że historie nabierały głębszego wymiaru i z łatwością wpisały się w wyobraźnię dziecka/ucznia. Uczestnicy projektu zapoznawali się z konkretnym zestawem </a:t>
            </a:r>
            <a:r>
              <a:rPr lang="pl-PL" sz="2000" b="1" dirty="0" err="1">
                <a:solidFill>
                  <a:schemeClr val="accent2"/>
                </a:solidFill>
              </a:rPr>
              <a:t>ortogramów</a:t>
            </a:r>
            <a:r>
              <a:rPr lang="pl-PL" sz="2000" b="1" dirty="0">
                <a:solidFill>
                  <a:schemeClr val="accent2"/>
                </a:solidFill>
              </a:rPr>
              <a:t>, które odbierały wzrokowo, czytając i kojarząc z konkretną historią. Podsumowaniem działań był wyjazd integracyjno-edukacyjny na do Gdańska.</a:t>
            </a:r>
          </a:p>
          <a:p>
            <a:pPr algn="just"/>
            <a:r>
              <a:rPr lang="pl-PL" sz="2000" b="1" dirty="0">
                <a:solidFill>
                  <a:schemeClr val="accent2"/>
                </a:solidFill>
              </a:rPr>
              <a:t>Celem projektu było wyposażenie dzieci w wiadomości i umiejętności z zakresu ortografii poprzez zastosowanie różnorodnych form teatralnych.</a:t>
            </a:r>
            <a:endParaRPr lang="pl-PL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33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4E7B58-21D9-4D64-8F44-FB54F6E6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8900"/>
            <a:ext cx="8596668" cy="12192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7 – „Z ortografią w teatrze”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4F9080B-4F94-4C8D-8152-0C53C3A06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08100"/>
            <a:ext cx="7937500" cy="5549900"/>
          </a:xfrm>
        </p:spPr>
      </p:pic>
    </p:spTree>
    <p:extLst>
      <p:ext uri="{BB962C8B-B14F-4D97-AF65-F5344CB8AC3E}">
        <p14:creationId xmlns:p14="http://schemas.microsoft.com/office/powerpoint/2010/main" val="2926962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62F8DE-A889-4EA9-82DB-60454A55F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Program Współpracy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9E8805-6015-4DAB-9EB5-5EB1238EC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304866" cy="4087811"/>
          </a:xfrm>
        </p:spPr>
        <p:txBody>
          <a:bodyPr/>
          <a:lstStyle/>
          <a:p>
            <a:pPr algn="just"/>
            <a:r>
              <a:rPr lang="pl-PL" dirty="0">
                <a:solidFill>
                  <a:srgbClr val="0070C0"/>
                </a:solidFill>
              </a:rPr>
              <a:t>Powiat Nidzicki w 2017 roku przystąpił do opracowania programu współpracy Powiatu Nidzickiego z organizacjami pozarządowymi oraz podmiotami wymienionymi w art. 3 ust. 3 ustawy o działalności pożytku publicznego i o wolontariacie na rok 2018.</a:t>
            </a:r>
          </a:p>
          <a:p>
            <a:pPr algn="just"/>
            <a:r>
              <a:rPr lang="pl-PL" dirty="0">
                <a:solidFill>
                  <a:srgbClr val="0070C0"/>
                </a:solidFill>
              </a:rPr>
              <a:t>Projekt Programu Współpracy został poddany konsultacjom z organizacjami, zgodnie z art.5 ust. 3 ustawy z dnia 24 kwietnia 2003 r., o działalności pożytku publicznego </a:t>
            </a:r>
            <a:br>
              <a:rPr lang="pl-PL" dirty="0">
                <a:solidFill>
                  <a:srgbClr val="0070C0"/>
                </a:solidFill>
              </a:rPr>
            </a:br>
            <a:r>
              <a:rPr lang="pl-PL" dirty="0">
                <a:solidFill>
                  <a:srgbClr val="0070C0"/>
                </a:solidFill>
              </a:rPr>
              <a:t>i o wolontariacie.</a:t>
            </a:r>
          </a:p>
          <a:p>
            <a:pPr algn="just"/>
            <a:r>
              <a:rPr lang="pl-PL" dirty="0">
                <a:solidFill>
                  <a:srgbClr val="0070C0"/>
                </a:solidFill>
              </a:rPr>
              <a:t>18 października 2017 r., na stronie Biuletynu Informacji Publicznej opublikowano zaproszenie skierowane do organizacji pozarządowych do zapoznania się z projektem „Programu współpracy Powiatu Nidzickiego z organizacjami pozarządowymi oraz podmiotami wymienionymi w art. 3 ust. 3 ustawy o działalności pożytku publicznego i o wolontariacie na 2018 rok.</a:t>
            </a:r>
          </a:p>
          <a:p>
            <a:pPr algn="just"/>
            <a:r>
              <a:rPr lang="pl-PL" dirty="0">
                <a:solidFill>
                  <a:srgbClr val="0070C0"/>
                </a:solidFill>
              </a:rPr>
              <a:t>Do projektu nie wniesiono żadnych uwag.</a:t>
            </a:r>
          </a:p>
        </p:txBody>
      </p:sp>
    </p:spTree>
    <p:extLst>
      <p:ext uri="{BB962C8B-B14F-4D97-AF65-F5344CB8AC3E}">
        <p14:creationId xmlns:p14="http://schemas.microsoft.com/office/powerpoint/2010/main" val="1348270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3F4285-42A6-4538-BDA9-A926CA6F3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6510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8 – „Odkrywamy przeszłość dla przyszłości”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sz="3100" b="1" dirty="0">
                <a:solidFill>
                  <a:srgbClr val="7030A0"/>
                </a:solidFill>
              </a:rPr>
              <a:t>Fundacja im. Bolesława i Stefana </a:t>
            </a:r>
            <a:r>
              <a:rPr lang="pl-PL" sz="3100" b="1" dirty="0" err="1">
                <a:solidFill>
                  <a:srgbClr val="7030A0"/>
                </a:solidFill>
              </a:rPr>
              <a:t>Gratunik</a:t>
            </a:r>
            <a:endParaRPr lang="pl-PL" sz="3100" b="1" dirty="0">
              <a:solidFill>
                <a:srgbClr val="7030A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43B980-5AB1-4AA3-8804-F0D9D6C1A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41499"/>
            <a:ext cx="9025466" cy="4305301"/>
          </a:xfrm>
        </p:spPr>
        <p:txBody>
          <a:bodyPr/>
          <a:lstStyle/>
          <a:p>
            <a:pPr algn="just"/>
            <a:r>
              <a:rPr lang="pl-PL" sz="2400" b="1" dirty="0">
                <a:solidFill>
                  <a:schemeClr val="accent2"/>
                </a:solidFill>
              </a:rPr>
              <a:t>Dotacja: 2340 zł, w tym Powiat Nidzicki: 2000 zł, </a:t>
            </a:r>
            <a:br>
              <a:rPr lang="pl-PL" sz="2400" b="1" dirty="0">
                <a:solidFill>
                  <a:schemeClr val="accent2"/>
                </a:solidFill>
              </a:rPr>
            </a:br>
            <a:r>
              <a:rPr lang="pl-PL" sz="2400" b="1" dirty="0">
                <a:solidFill>
                  <a:schemeClr val="accent2"/>
                </a:solidFill>
              </a:rPr>
              <a:t>                                     Nidzicki Fundusz Lokalny:  340 zł</a:t>
            </a:r>
          </a:p>
          <a:p>
            <a:pPr algn="just"/>
            <a:r>
              <a:rPr lang="pl-PL" sz="2000" dirty="0">
                <a:solidFill>
                  <a:schemeClr val="accent2"/>
                </a:solidFill>
              </a:rPr>
              <a:t>W ramach zrealizowanych działań osiągnięto następujące korzyści: pozyskano 4 wolontariuszy, uprzątnięto Cmentarz Żydowski, zorganizowano wycieczkę autokarową do Gruduska i Ciechanowa, a także rowerową po okolicy, w której uczestniczyło 14 osób. Odbyło się także spotkanie „Szczęśliwy naród, który zna swoją historię”, w którym brało udział 70 osób. </a:t>
            </a:r>
          </a:p>
          <a:p>
            <a:pPr algn="just"/>
            <a:r>
              <a:rPr lang="pl-PL" sz="2000" dirty="0">
                <a:solidFill>
                  <a:schemeClr val="accent2"/>
                </a:solidFill>
              </a:rPr>
              <a:t>Głównym celem projektu była integracja społeczności szkolnej i lokalnej do wspólnego działania na rzecz miejscowości, w której żyją.</a:t>
            </a:r>
          </a:p>
          <a:p>
            <a:endParaRPr lang="pl-PL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203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598238-6F8F-4349-8B77-1A62ADD6D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8900"/>
            <a:ext cx="8596668" cy="1689100"/>
          </a:xfrm>
        </p:spPr>
        <p:txBody>
          <a:bodyPr>
            <a:normAutofit fontScale="90000"/>
          </a:bodyPr>
          <a:lstStyle/>
          <a:p>
            <a:pPr algn="ctr"/>
            <a:br>
              <a:rPr lang="pl-PL" b="1" dirty="0">
                <a:solidFill>
                  <a:srgbClr val="7030A0"/>
                </a:solidFill>
              </a:rPr>
            </a:br>
            <a:r>
              <a:rPr lang="pl-PL" b="1" dirty="0">
                <a:solidFill>
                  <a:srgbClr val="7030A0"/>
                </a:solidFill>
              </a:rPr>
              <a:t>Projekt nr 8 – „Odkrywamy przeszłość dla przyszłości”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ABE27EE-A50B-4430-B2EF-08E98EE62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6" y="1651000"/>
            <a:ext cx="3743325" cy="4991100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6DDA9CC-0B9B-4F47-9F17-E0D3754A2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1651000"/>
            <a:ext cx="3896916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49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F8B9ED-7213-485B-801A-CCE9F0ED6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27000"/>
            <a:ext cx="8596668" cy="11938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9 – „Być razem”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sz="2800" b="1" dirty="0">
                <a:solidFill>
                  <a:srgbClr val="7030A0"/>
                </a:solidFill>
              </a:rPr>
              <a:t>Uniwersytet III Wieku „Młodzi Duchem”</a:t>
            </a:r>
            <a:endParaRPr lang="pl-PL" b="1" dirty="0">
              <a:solidFill>
                <a:srgbClr val="7030A0"/>
              </a:solidFill>
            </a:endParaRP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DA2B39ED-6361-4BFA-A136-5EEA5007B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49400"/>
            <a:ext cx="9292166" cy="5181600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sz="2400" b="1" dirty="0">
                <a:solidFill>
                  <a:schemeClr val="accent2"/>
                </a:solidFill>
              </a:rPr>
              <a:t>Dotacja: 3050 zł, w tym Powiat Nidzicki: 3000 zł, </a:t>
            </a:r>
            <a:br>
              <a:rPr lang="pl-PL" sz="2400" b="1" dirty="0">
                <a:solidFill>
                  <a:schemeClr val="accent2"/>
                </a:solidFill>
              </a:rPr>
            </a:br>
            <a:r>
              <a:rPr lang="pl-PL" sz="2400" b="1" dirty="0">
                <a:solidFill>
                  <a:schemeClr val="accent2"/>
                </a:solidFill>
              </a:rPr>
              <a:t>                                           Nidzicki Fundusz Lokalny: 50   zł</a:t>
            </a:r>
          </a:p>
          <a:p>
            <a:pPr algn="just"/>
            <a:r>
              <a:rPr lang="pl-PL" sz="2000" b="1" dirty="0">
                <a:solidFill>
                  <a:schemeClr val="accent2"/>
                </a:solidFill>
              </a:rPr>
              <a:t>W ramach projektu zrealizowano warsztaty muzyczne, teatralne, a także zakupiono stroje. Zespół wokalny „Być razem” zaprezentował się podczas Sąsiedzkiego Forum Seniora oraz w konkursie „Hej kolęda”. Członkowie zespołu „Za młodzi na sen” zaprezentowali swoje umiejętności aktorskie wystawiając „Legendę o Łynie”. Zespoły przedstawiły mieszkańcom spektakl słowno-muzyczny pod tytułem „Wolność jest w nas” zrealizowany z okazji 100-lecia odzyskania niepodległości. Słuchacze zaprezentowali się w Paradzie Seniorów zorganizowanej przez Fundację Zaczyn z Warszawy w koszulkach z logo NUTW.</a:t>
            </a:r>
          </a:p>
          <a:p>
            <a:pPr algn="just"/>
            <a:r>
              <a:rPr lang="pl-PL" sz="2000" b="1" dirty="0">
                <a:solidFill>
                  <a:schemeClr val="accent2"/>
                </a:solidFill>
              </a:rPr>
              <a:t>Celem projektu było rozwijanie własnych pasji i zainteresowań z działaniem na rzecz innych, rozwój aktywności twórczej, pogłębianie umiejętności aktorskich, nauka śpiewu, nabycie umiejętności współpracy w grupie, zachęcanie osób, które przeszły na emeryturę do wstąpienia do stowarzyszenia NUTW.</a:t>
            </a:r>
          </a:p>
        </p:txBody>
      </p:sp>
    </p:spTree>
    <p:extLst>
      <p:ext uri="{BB962C8B-B14F-4D97-AF65-F5344CB8AC3E}">
        <p14:creationId xmlns:p14="http://schemas.microsoft.com/office/powerpoint/2010/main" val="329837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B5A5AB-1B02-4D60-88E1-7788233FC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65100"/>
            <a:ext cx="8596668" cy="1308100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9 – „Być razem”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BEFE729-9B23-4011-8DA0-171B0CEB0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1358900"/>
            <a:ext cx="7581901" cy="5499100"/>
          </a:xfrm>
        </p:spPr>
      </p:pic>
    </p:spTree>
    <p:extLst>
      <p:ext uri="{BB962C8B-B14F-4D97-AF65-F5344CB8AC3E}">
        <p14:creationId xmlns:p14="http://schemas.microsoft.com/office/powerpoint/2010/main" val="28272206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70E840-D87E-490F-80EB-5701BA6DC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27000"/>
            <a:ext cx="8596668" cy="12319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9 – „Być razem”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B661633-36B7-43E9-8DB0-40C8ED96F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58900"/>
            <a:ext cx="7262019" cy="5499100"/>
          </a:xfrm>
        </p:spPr>
      </p:pic>
    </p:spTree>
    <p:extLst>
      <p:ext uri="{BB962C8B-B14F-4D97-AF65-F5344CB8AC3E}">
        <p14:creationId xmlns:p14="http://schemas.microsoft.com/office/powerpoint/2010/main" val="15140764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FD11EC-086A-4F75-850C-4E2209E6E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1600"/>
            <a:ext cx="8596668" cy="15494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10 – „Jak na czereśnie to tylko do Księdza”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sz="3100" b="1" dirty="0">
                <a:solidFill>
                  <a:srgbClr val="7030A0"/>
                </a:solidFill>
              </a:rPr>
              <a:t>Łyńskie Centrum Rozwoju AŁNA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57B1AC-D46D-4086-893B-043C6DA26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03400"/>
            <a:ext cx="8596668" cy="4813299"/>
          </a:xfrm>
        </p:spPr>
        <p:txBody>
          <a:bodyPr>
            <a:normAutofit/>
          </a:bodyPr>
          <a:lstStyle/>
          <a:p>
            <a:pPr algn="just"/>
            <a:r>
              <a:rPr lang="pl-PL" sz="2400" b="1" dirty="0">
                <a:solidFill>
                  <a:schemeClr val="accent2"/>
                </a:solidFill>
              </a:rPr>
              <a:t>Dotacja: 2800 zł, w tym Powiat Nidzicki: 2000 zł,</a:t>
            </a:r>
            <a:br>
              <a:rPr lang="pl-PL" sz="2400" b="1" dirty="0">
                <a:solidFill>
                  <a:schemeClr val="accent2"/>
                </a:solidFill>
              </a:rPr>
            </a:br>
            <a:r>
              <a:rPr lang="pl-PL" sz="2400" b="1" dirty="0">
                <a:solidFill>
                  <a:schemeClr val="accent2"/>
                </a:solidFill>
              </a:rPr>
              <a:t>                                 Nidzicki Fundusz Lokalny: 1800  zł</a:t>
            </a:r>
          </a:p>
          <a:p>
            <a:pPr algn="just"/>
            <a:r>
              <a:rPr lang="pl-PL" sz="2000" dirty="0">
                <a:solidFill>
                  <a:schemeClr val="accent2"/>
                </a:solidFill>
              </a:rPr>
              <a:t>Projekt polegał na zasadzeniu w obejściu kościółka w Jabłonce różnych drzewek owocowych: śliw, czereśni, wiśni. Dodatkowo każde drzewko zostało opisane tabliczką o danym rodzaju drzewa z zaznaczeniem  kiedy drzewko kwitnie, kiedy są zbiory. Otwarcie sadu nastąpiło podczas tradycyjnego festynu odpustowego, który odbył się w sierpniu.</a:t>
            </a:r>
          </a:p>
          <a:p>
            <a:pPr algn="just"/>
            <a:r>
              <a:rPr lang="pl-PL" sz="2000" dirty="0">
                <a:solidFill>
                  <a:schemeClr val="accent2"/>
                </a:solidFill>
              </a:rPr>
              <a:t>Celem projektu było wzmocnienie ruchu turystycznego i znajomości rodzimych odmian drzew owocowych. Dzieci, które brały udział w projekcie nauczyły się pielęgnacji roślin owocowych.</a:t>
            </a:r>
          </a:p>
        </p:txBody>
      </p:sp>
    </p:spTree>
    <p:extLst>
      <p:ext uri="{BB962C8B-B14F-4D97-AF65-F5344CB8AC3E}">
        <p14:creationId xmlns:p14="http://schemas.microsoft.com/office/powerpoint/2010/main" val="3414906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F5BB68-156E-47C2-94AD-7E78FF7F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-1"/>
            <a:ext cx="8596668" cy="1689315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11 – „Cudze chwalicie, swego nie znacie…”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sz="3100" b="1" dirty="0">
                <a:solidFill>
                  <a:srgbClr val="7030A0"/>
                </a:solidFill>
              </a:rPr>
              <a:t>Gminny Ośrodek Kultury w Janowie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C8D814-5830-411B-B8E6-6F4334167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54199"/>
            <a:ext cx="8809566" cy="4572001"/>
          </a:xfrm>
        </p:spPr>
        <p:txBody>
          <a:bodyPr>
            <a:normAutofit/>
          </a:bodyPr>
          <a:lstStyle/>
          <a:p>
            <a:r>
              <a:rPr lang="pl-PL" sz="2400" b="1" dirty="0">
                <a:solidFill>
                  <a:schemeClr val="accent2"/>
                </a:solidFill>
              </a:rPr>
              <a:t>Dotacja: 3550 zł, w tym Powiat Nidzicki: 500 zł,</a:t>
            </a:r>
            <a:br>
              <a:rPr lang="pl-PL" sz="2400" b="1" dirty="0">
                <a:solidFill>
                  <a:schemeClr val="accent2"/>
                </a:solidFill>
              </a:rPr>
            </a:br>
            <a:r>
              <a:rPr lang="pl-PL" sz="2400" b="1" dirty="0">
                <a:solidFill>
                  <a:schemeClr val="accent2"/>
                </a:solidFill>
              </a:rPr>
              <a:t>                     Nidzicki Fundusz Lokalny: 3050 zł</a:t>
            </a:r>
          </a:p>
          <a:p>
            <a:pPr algn="just"/>
            <a:r>
              <a:rPr lang="pl-PL" sz="2000" b="1" dirty="0">
                <a:solidFill>
                  <a:schemeClr val="accent2"/>
                </a:solidFill>
              </a:rPr>
              <a:t>W ramach projektu 100 osób aktywnie i efektywnie spędziło czas wakacji podczas półkolonii. Odwiedziły one park miniatur i Garncarską Wioskę. Zorganizowano cykl warsztatów manualnych: kulinarnych i rękodzielniczych, a także pikniki wiejskie (udział wzięło 500 osób) i konkursy: „Moja książka kucharska” i Legendy o Janowie”. </a:t>
            </a:r>
          </a:p>
          <a:p>
            <a:pPr algn="just"/>
            <a:r>
              <a:rPr lang="pl-PL" sz="2000" b="1" dirty="0">
                <a:solidFill>
                  <a:schemeClr val="accent2"/>
                </a:solidFill>
              </a:rPr>
              <a:t>Celem projektu były: aktywne i twórcze spędzenie wolnego czasu przez dzieci i młodzież szkolną, integracja środowiska, poznanie dziedzictwa kulturowego i historycznego regionu.</a:t>
            </a:r>
          </a:p>
          <a:p>
            <a:endParaRPr lang="pl-PL" sz="2000" b="1" dirty="0">
              <a:solidFill>
                <a:schemeClr val="accent2"/>
              </a:solidFill>
            </a:endParaRPr>
          </a:p>
          <a:p>
            <a:endParaRPr lang="pl-PL" sz="2000" b="1" dirty="0">
              <a:solidFill>
                <a:schemeClr val="accent2"/>
              </a:solidFill>
            </a:endParaRPr>
          </a:p>
          <a:p>
            <a:endParaRPr lang="pl-PL" sz="2000" b="1" dirty="0">
              <a:solidFill>
                <a:schemeClr val="accent2"/>
              </a:solidFill>
            </a:endParaRPr>
          </a:p>
          <a:p>
            <a:endParaRPr lang="pl-PL" sz="2000" b="1" dirty="0">
              <a:solidFill>
                <a:schemeClr val="accent2"/>
              </a:solidFill>
            </a:endParaRPr>
          </a:p>
          <a:p>
            <a:endParaRPr lang="pl-PL" sz="2000" b="1" dirty="0">
              <a:solidFill>
                <a:schemeClr val="accent2"/>
              </a:solidFill>
            </a:endParaRPr>
          </a:p>
          <a:p>
            <a:endParaRPr lang="pl-PL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99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588415-6F38-4C8B-8DA6-C049CEC83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1600"/>
            <a:ext cx="9642302" cy="15621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11 – „Cudze chwalicie, swego nie znacie…”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F6B9F0A-04F7-4B7D-A057-173D90358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0700" y="1778000"/>
            <a:ext cx="67691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4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46DFBF-1348-4BEF-8C52-07B2FD434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39700"/>
            <a:ext cx="8596668" cy="11176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12 – „Mamo, Tato co Wy na to?”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sz="3100" b="1" dirty="0">
                <a:solidFill>
                  <a:srgbClr val="7030A0"/>
                </a:solidFill>
              </a:rPr>
              <a:t>Stowarzyszenie dla Ekorozwoju Ziemi Nidzickiej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4A23DF-DDE3-44CC-A351-A8C15A23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00199"/>
            <a:ext cx="8596668" cy="4432301"/>
          </a:xfrm>
        </p:spPr>
        <p:txBody>
          <a:bodyPr>
            <a:normAutofit/>
          </a:bodyPr>
          <a:lstStyle/>
          <a:p>
            <a:pPr algn="just"/>
            <a:r>
              <a:rPr lang="pl-PL" sz="2400" b="1" dirty="0">
                <a:solidFill>
                  <a:schemeClr val="accent2"/>
                </a:solidFill>
              </a:rPr>
              <a:t>Dotacja: 2550 zł, w tym Powiat Nidzicki: 1000 zł,</a:t>
            </a:r>
            <a:br>
              <a:rPr lang="pl-PL" sz="2400" b="1" dirty="0">
                <a:solidFill>
                  <a:schemeClr val="accent2"/>
                </a:solidFill>
              </a:rPr>
            </a:br>
            <a:r>
              <a:rPr lang="pl-PL" sz="2400" b="1" dirty="0">
                <a:solidFill>
                  <a:schemeClr val="accent2"/>
                </a:solidFill>
              </a:rPr>
              <a:t>                                Nidzicki Fundusz Lokalny: 1550  zł</a:t>
            </a:r>
          </a:p>
          <a:p>
            <a:pPr algn="just"/>
            <a:r>
              <a:rPr lang="pl-PL" sz="2000" b="1" dirty="0">
                <a:solidFill>
                  <a:schemeClr val="accent2"/>
                </a:solidFill>
              </a:rPr>
              <a:t>W ramach projektu zrealizowano: piknik „Pożegnanie lata”, warsztaty plastyczno-techniczne dla rodziców, dwie wycieczki (do Kamionki i Olsztyna), warsztaty plastyczne „Malowanie na szkle” oraz warsztaty „Mikołaj Kopernik - mieszkaniec zamku w Olsztynie”, zajęcia plastyczne dla dzieci i ich rodziców.</a:t>
            </a:r>
          </a:p>
          <a:p>
            <a:pPr algn="just"/>
            <a:r>
              <a:rPr lang="pl-PL" sz="2000" b="1" dirty="0">
                <a:solidFill>
                  <a:schemeClr val="accent2"/>
                </a:solidFill>
              </a:rPr>
              <a:t>Celem projektu było podniesienie poziomu aktywności społecznej młodych rodziców, dzieci i młodzieży. Zapewniono uczestnikom różnorodne formy spędzania wolnego czasu integrując rodziców i dzieci</a:t>
            </a:r>
          </a:p>
        </p:txBody>
      </p:sp>
    </p:spTree>
    <p:extLst>
      <p:ext uri="{BB962C8B-B14F-4D97-AF65-F5344CB8AC3E}">
        <p14:creationId xmlns:p14="http://schemas.microsoft.com/office/powerpoint/2010/main" val="1300012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35A565-BA5E-4E38-90A5-1539CA160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39700"/>
            <a:ext cx="8596668" cy="12319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12 – „Mamo, Tato co Wy na to?”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731DBF1-A4E4-4E0A-A605-51706F14C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576437"/>
            <a:ext cx="8953499" cy="5141863"/>
          </a:xfrm>
        </p:spPr>
      </p:pic>
    </p:spTree>
    <p:extLst>
      <p:ext uri="{BB962C8B-B14F-4D97-AF65-F5344CB8AC3E}">
        <p14:creationId xmlns:p14="http://schemas.microsoft.com/office/powerpoint/2010/main" val="3701610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B46896-B206-4B85-8583-392051018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Program Współpracy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E0F9B5-1174-4F85-A7B0-C16271CC3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770311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l-PL" sz="2400" dirty="0">
                <a:solidFill>
                  <a:srgbClr val="0070C0"/>
                </a:solidFill>
              </a:rPr>
              <a:t>Rada Powiatu w Nidzicy uchwałą Nr XXXVII/219/2017 </a:t>
            </a:r>
            <a:br>
              <a:rPr lang="pl-PL" sz="2400" dirty="0">
                <a:solidFill>
                  <a:srgbClr val="0070C0"/>
                </a:solidFill>
              </a:rPr>
            </a:br>
            <a:r>
              <a:rPr lang="pl-PL" sz="2400" dirty="0">
                <a:solidFill>
                  <a:srgbClr val="0070C0"/>
                </a:solidFill>
              </a:rPr>
              <a:t>z dnia 29 listopada 2017 r. przyjęła Program Współpracy Powiatu Nidzickiego z organizacjami pozarządowymi oraz podmiotami wymienionymi w art. 3 ust. 3 ustawy </a:t>
            </a:r>
            <a:br>
              <a:rPr lang="pl-PL" sz="2400" dirty="0">
                <a:solidFill>
                  <a:srgbClr val="0070C0"/>
                </a:solidFill>
              </a:rPr>
            </a:br>
            <a:r>
              <a:rPr lang="pl-PL" sz="2400" dirty="0">
                <a:solidFill>
                  <a:srgbClr val="0070C0"/>
                </a:solidFill>
              </a:rPr>
              <a:t>o działalności pożytku publicznego i o wolontariacie na 2018 rok.</a:t>
            </a:r>
          </a:p>
        </p:txBody>
      </p:sp>
    </p:spTree>
    <p:extLst>
      <p:ext uri="{BB962C8B-B14F-4D97-AF65-F5344CB8AC3E}">
        <p14:creationId xmlns:p14="http://schemas.microsoft.com/office/powerpoint/2010/main" val="22578898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C8561E-2971-4F47-B830-94E51B67C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7800"/>
            <a:ext cx="8596668" cy="12827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12 – „Mamo, Tato co Wy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b="1" dirty="0">
                <a:solidFill>
                  <a:srgbClr val="7030A0"/>
                </a:solidFill>
              </a:rPr>
              <a:t>       na to?”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31B38C2-3B52-4E95-9194-D41B17102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333500"/>
            <a:ext cx="8702675" cy="5219699"/>
          </a:xfrm>
        </p:spPr>
      </p:pic>
    </p:spTree>
    <p:extLst>
      <p:ext uri="{BB962C8B-B14F-4D97-AF65-F5344CB8AC3E}">
        <p14:creationId xmlns:p14="http://schemas.microsoft.com/office/powerpoint/2010/main" val="3383208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70C216-A1AE-4D6A-8C04-F1EC36B4D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4300"/>
            <a:ext cx="8596668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13 – Pierwsza pomoc wśród dzieci, młodzieży i seniorów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sz="3100" b="1" dirty="0">
                <a:solidFill>
                  <a:srgbClr val="7030A0"/>
                </a:solidFill>
              </a:rPr>
              <a:t>Oddział Rejonowy PCK w Nidzicy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916B34-F346-4088-8267-8486C712E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19300"/>
            <a:ext cx="8961966" cy="3987800"/>
          </a:xfrm>
        </p:spPr>
        <p:txBody>
          <a:bodyPr/>
          <a:lstStyle/>
          <a:p>
            <a:pPr algn="just"/>
            <a:r>
              <a:rPr lang="pl-PL" sz="2400" b="1" dirty="0">
                <a:solidFill>
                  <a:schemeClr val="accent2"/>
                </a:solidFill>
              </a:rPr>
              <a:t>Dotacja: 2850 zł, w tym Powiat Nidzicki: 1500 zł,</a:t>
            </a:r>
            <a:br>
              <a:rPr lang="pl-PL" sz="2400" b="1" dirty="0">
                <a:solidFill>
                  <a:schemeClr val="accent2"/>
                </a:solidFill>
              </a:rPr>
            </a:br>
            <a:r>
              <a:rPr lang="pl-PL" sz="2400" b="1" dirty="0">
                <a:solidFill>
                  <a:schemeClr val="accent2"/>
                </a:solidFill>
              </a:rPr>
              <a:t>                                    Nidzicki Fundusz Lokalny: 1350   zł</a:t>
            </a:r>
          </a:p>
          <a:p>
            <a:pPr algn="just"/>
            <a:r>
              <a:rPr lang="pl-PL" sz="2000" dirty="0">
                <a:solidFill>
                  <a:schemeClr val="accent2"/>
                </a:solidFill>
              </a:rPr>
              <a:t>Projekt polegał na przeprowadzeniu serii szkoleń, warsztatów z pierwszej pomocy i promocji honorowego krwiodawstwa dla dzieci, młodzieży oraz grupy seniorów. W czerwcu odbyły się zawody z pierwszej pomocy i pozoracji. W lipcu odbyła się konferencja dla honorowych dawców krwi, wolontariuszy, młodzieży i seniorów. </a:t>
            </a:r>
          </a:p>
          <a:p>
            <a:pPr algn="just"/>
            <a:r>
              <a:rPr lang="pl-PL" sz="2000" dirty="0">
                <a:solidFill>
                  <a:schemeClr val="accent2"/>
                </a:solidFill>
              </a:rPr>
              <a:t>Celem projektu była promocja pierwszej pomocy i honorowego krwiodawstwa wśród różnych grup społecznych.</a:t>
            </a:r>
          </a:p>
        </p:txBody>
      </p:sp>
    </p:spTree>
    <p:extLst>
      <p:ext uri="{BB962C8B-B14F-4D97-AF65-F5344CB8AC3E}">
        <p14:creationId xmlns:p14="http://schemas.microsoft.com/office/powerpoint/2010/main" val="19874070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F7FF48-C689-4D16-9857-E6E466C33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2400"/>
            <a:ext cx="8596668" cy="15621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13 – Pierwsza pomoc wśród dzieci, młodzieży i seniorów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525F173-19F6-436A-94F1-D9C67F387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1789650"/>
            <a:ext cx="8596312" cy="4915950"/>
          </a:xfrm>
        </p:spPr>
      </p:pic>
    </p:spTree>
    <p:extLst>
      <p:ext uri="{BB962C8B-B14F-4D97-AF65-F5344CB8AC3E}">
        <p14:creationId xmlns:p14="http://schemas.microsoft.com/office/powerpoint/2010/main" val="1941684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77F2CD-445F-4763-B341-F0A979967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27000"/>
            <a:ext cx="8596668" cy="14986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14 – „Ratując pszczoły ratujemy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b="1" dirty="0">
                <a:solidFill>
                  <a:srgbClr val="7030A0"/>
                </a:solidFill>
              </a:rPr>
              <a:t> świat”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sz="3100" b="1" dirty="0">
                <a:solidFill>
                  <a:srgbClr val="7030A0"/>
                </a:solidFill>
              </a:rPr>
              <a:t>Łyńskie Centrum Rozwoju AŁNA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3B5F58-C450-4A3B-A6A8-D8D0A961F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27200"/>
            <a:ext cx="8466666" cy="50038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l-PL" sz="2400" b="1" dirty="0">
                <a:solidFill>
                  <a:schemeClr val="accent2"/>
                </a:solidFill>
              </a:rPr>
              <a:t>Dotacja: 3510 zł, w tym Powiat Nidzicki: 1500 zł,</a:t>
            </a:r>
            <a:br>
              <a:rPr lang="pl-PL" sz="2400" b="1" dirty="0">
                <a:solidFill>
                  <a:schemeClr val="accent2"/>
                </a:solidFill>
              </a:rPr>
            </a:br>
            <a:r>
              <a:rPr lang="pl-PL" sz="2400" b="1" dirty="0">
                <a:solidFill>
                  <a:schemeClr val="accent2"/>
                </a:solidFill>
              </a:rPr>
              <a:t>                                     Nidzicki Fundusz Lokalny:  2010 zł</a:t>
            </a:r>
          </a:p>
          <a:p>
            <a:pPr algn="just"/>
            <a:r>
              <a:rPr lang="pl-PL" sz="2000" b="1" dirty="0">
                <a:solidFill>
                  <a:schemeClr val="accent2"/>
                </a:solidFill>
              </a:rPr>
              <a:t>Projekt otwarto podczas odpustu parafialnego w Łynie w dniu 9 czerwca. Była to okazja, by odwiedzić pobliską pasiekę i zobaczyć jak pracują pszczoły. W następnym etapie projektu stowarzyszenie założyło własną pasiekę, z której w przyszłości będą korzystały następne pokolenia mieszkańców: W pasiecie odbywały się pokazy poboru miodu, a także warsztaty z wyrobu świec. Pasieka została wyposażona w ul pokazowy przeszklony, aby zapewnić bezpieczeństwo osób biorących udział w warsztatach. Ponadto na Łyńskich Błoniach zostały zamontowane małe budki dla owadów dziko żyjących z naciskiem na pszczołowate.</a:t>
            </a:r>
          </a:p>
          <a:p>
            <a:pPr algn="just"/>
            <a:r>
              <a:rPr lang="pl-PL" sz="2000" b="1" dirty="0">
                <a:solidFill>
                  <a:schemeClr val="accent2"/>
                </a:solidFill>
              </a:rPr>
              <a:t>Celem projektu było zwiększenie wiedzy na temat pszczół i roli pszczół w życiu człowieka, zwiększenie liczy rodzin pszczelich w otulinie Źródeł Łyny oraz zwiększenie populacji pszczół dziko żyjących.</a:t>
            </a:r>
          </a:p>
        </p:txBody>
      </p:sp>
    </p:spTree>
    <p:extLst>
      <p:ext uri="{BB962C8B-B14F-4D97-AF65-F5344CB8AC3E}">
        <p14:creationId xmlns:p14="http://schemas.microsoft.com/office/powerpoint/2010/main" val="26202294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5F260E-261A-4FAD-BF72-A9B9F1E69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8900"/>
            <a:ext cx="8596668" cy="14986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14 – „Ratując pszczoły  ratujemy świat”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7A806F2-CE9A-48A2-8D28-9133E9F7E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3" y="1676400"/>
            <a:ext cx="6875312" cy="5092700"/>
          </a:xfrm>
        </p:spPr>
      </p:pic>
    </p:spTree>
    <p:extLst>
      <p:ext uri="{BB962C8B-B14F-4D97-AF65-F5344CB8AC3E}">
        <p14:creationId xmlns:p14="http://schemas.microsoft.com/office/powerpoint/2010/main" val="9028585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DB104B-A98A-4B43-9E4C-01DCE2AE8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320800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15 – „Żywa legenda”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sz="2800" b="1" dirty="0">
                <a:solidFill>
                  <a:srgbClr val="7030A0"/>
                </a:solidFill>
              </a:rPr>
              <a:t>Łyńskie Centrum Rozwoju AŁNA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9F4F55-360B-4D10-9883-1594089F3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562099"/>
            <a:ext cx="8991600" cy="4445001"/>
          </a:xfrm>
        </p:spPr>
        <p:txBody>
          <a:bodyPr/>
          <a:lstStyle/>
          <a:p>
            <a:r>
              <a:rPr lang="pl-PL" sz="2400" b="1" dirty="0">
                <a:solidFill>
                  <a:schemeClr val="accent2"/>
                </a:solidFill>
              </a:rPr>
              <a:t>Dotacja: 2700 zł, w tym Powiat Nidzicki: 1000 zł, </a:t>
            </a:r>
            <a:br>
              <a:rPr lang="pl-PL" sz="2400" b="1" dirty="0">
                <a:solidFill>
                  <a:schemeClr val="accent2"/>
                </a:solidFill>
              </a:rPr>
            </a:br>
            <a:r>
              <a:rPr lang="pl-PL" sz="2400" b="1" dirty="0">
                <a:solidFill>
                  <a:schemeClr val="accent2"/>
                </a:solidFill>
              </a:rPr>
              <a:t>                        Nidzicki Fundusz Lokalny 1700 zł</a:t>
            </a:r>
          </a:p>
          <a:p>
            <a:pPr algn="just"/>
            <a:r>
              <a:rPr lang="pl-PL" sz="2000" dirty="0">
                <a:solidFill>
                  <a:schemeClr val="accent2"/>
                </a:solidFill>
              </a:rPr>
              <a:t>Projekt polegał na zebraniu i wydaniu legend o Łynie i wierszy o Źródłach Łyny. W ramach realizacji dzieci ze świetlicy środowiskowej w Łynie wykonały ilustracje do legend podczas warsztatów graficznych. Najpiękniejsze z nich zostały wybrane do publikacji, a także jako materiał do pocztówek. Społeczność lokalna otrzymała publikację </a:t>
            </a:r>
            <a:br>
              <a:rPr lang="pl-PL" sz="2000" dirty="0">
                <a:solidFill>
                  <a:schemeClr val="accent2"/>
                </a:solidFill>
              </a:rPr>
            </a:br>
            <a:r>
              <a:rPr lang="pl-PL" sz="2000" dirty="0">
                <a:solidFill>
                  <a:schemeClr val="accent2"/>
                </a:solidFill>
              </a:rPr>
              <a:t>o terenie lokalnym, który ją otacza.</a:t>
            </a:r>
          </a:p>
          <a:p>
            <a:pPr algn="just"/>
            <a:r>
              <a:rPr lang="pl-PL" sz="2000" dirty="0">
                <a:solidFill>
                  <a:schemeClr val="accent2"/>
                </a:solidFill>
              </a:rPr>
              <a:t>Celem projektu była promocja Rezerwatu Przyrody Źródeł Rzeki Łyny i zapoznanie szerokiej grupy osób z legendami o Łynie. </a:t>
            </a:r>
          </a:p>
        </p:txBody>
      </p:sp>
    </p:spTree>
    <p:extLst>
      <p:ext uri="{BB962C8B-B14F-4D97-AF65-F5344CB8AC3E}">
        <p14:creationId xmlns:p14="http://schemas.microsoft.com/office/powerpoint/2010/main" val="34666163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1F64EE-6D15-407D-8B4B-B5015805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28600"/>
            <a:ext cx="8596668" cy="11938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16 – „Pokolenia nie mają granic”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sz="3100" b="1" dirty="0">
                <a:solidFill>
                  <a:srgbClr val="7030A0"/>
                </a:solidFill>
              </a:rPr>
              <a:t>Polski Związek Niewidomych  Koło w Nidzicy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3131B5-DC96-408D-A36C-04B17F69E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39899"/>
            <a:ext cx="8596668" cy="4457701"/>
          </a:xfrm>
        </p:spPr>
        <p:txBody>
          <a:bodyPr/>
          <a:lstStyle/>
          <a:p>
            <a:pPr algn="just"/>
            <a:r>
              <a:rPr lang="pl-PL" sz="2400" b="1" dirty="0">
                <a:solidFill>
                  <a:schemeClr val="accent2"/>
                </a:solidFill>
              </a:rPr>
              <a:t>Dotacja: 3130 zł, w tym Powiat Nidzicki: 2500 zł,</a:t>
            </a:r>
            <a:br>
              <a:rPr lang="pl-PL" sz="2400" b="1" dirty="0">
                <a:solidFill>
                  <a:schemeClr val="accent2"/>
                </a:solidFill>
              </a:rPr>
            </a:br>
            <a:r>
              <a:rPr lang="pl-PL" sz="2400" b="1" dirty="0">
                <a:solidFill>
                  <a:schemeClr val="accent2"/>
                </a:solidFill>
              </a:rPr>
              <a:t>                                  Nidzicki Fundusz Lokalny   630 zł</a:t>
            </a:r>
          </a:p>
          <a:p>
            <a:pPr algn="just"/>
            <a:r>
              <a:rPr lang="pl-PL" dirty="0">
                <a:solidFill>
                  <a:schemeClr val="accent2"/>
                </a:solidFill>
              </a:rPr>
              <a:t>W ramach projektu odbył się wyjazd (Szlakiem Niepodległości) do Janowa do Izby Pamięci majora Stefana </a:t>
            </a:r>
            <a:r>
              <a:rPr lang="pl-PL" dirty="0" err="1">
                <a:solidFill>
                  <a:schemeClr val="accent2"/>
                </a:solidFill>
              </a:rPr>
              <a:t>Gratunika</a:t>
            </a:r>
            <a:r>
              <a:rPr lang="pl-PL" dirty="0">
                <a:solidFill>
                  <a:schemeClr val="accent2"/>
                </a:solidFill>
              </a:rPr>
              <a:t>, ostatniego ułana, honorowego członka Związku Piłsudczyków, gdzie uczestniczy mogli poznać historię oraz zwiedzić obiekt. Zorganizowano również warsztaty ze zdrowego żywienia i </a:t>
            </a:r>
            <a:r>
              <a:rPr lang="pl-PL" dirty="0" err="1">
                <a:solidFill>
                  <a:schemeClr val="accent2"/>
                </a:solidFill>
              </a:rPr>
              <a:t>carvingu</a:t>
            </a:r>
            <a:r>
              <a:rPr lang="pl-PL" dirty="0">
                <a:solidFill>
                  <a:schemeClr val="accent2"/>
                </a:solidFill>
              </a:rPr>
              <a:t> (W zdrowiu przez życie). W ramach „Powiatowego Dnia Białej Laski odbyło się spotkanie skierowane do osób niewidomych, słabowidzących oraz innych osób z niepełnosprawnością. W całym projekcie wzięło udział 260 osób.</a:t>
            </a:r>
          </a:p>
          <a:p>
            <a:pPr algn="just"/>
            <a:r>
              <a:rPr lang="pl-PL" dirty="0">
                <a:solidFill>
                  <a:schemeClr val="accent2"/>
                </a:solidFill>
              </a:rPr>
              <a:t>Celem projektu było zwiększenie aktywności osób z dysfunkcją wzroku oraz przybliżenie mieszkańcom Powiatu Nidzickiego tematu osób niepełnosprawnych.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3881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EC4AA6-F42C-4368-B55D-8C070DB54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90500"/>
            <a:ext cx="8596668" cy="10414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16 – „Pokolenia nie mają granic”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7C9A0FE-825B-4CA8-9BC8-DF1374567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31" y="1346200"/>
            <a:ext cx="3990975" cy="5321300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5BF0FA0-103C-41CC-A082-75F09CD7A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027" y="1346200"/>
            <a:ext cx="3990975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127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E382EC-61BB-4D65-9D82-5BE1892AA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9685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Projekt nr 17 – „Wolność, kocham i rozumiem!”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sz="2800" b="1" dirty="0">
                <a:solidFill>
                  <a:srgbClr val="7030A0"/>
                </a:solidFill>
              </a:rPr>
              <a:t>ZHP Hufiec Nidzica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177F27-F9D1-4783-B0A3-E989C6F56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68500"/>
            <a:ext cx="9520766" cy="4889500"/>
          </a:xfrm>
        </p:spPr>
        <p:txBody>
          <a:bodyPr/>
          <a:lstStyle/>
          <a:p>
            <a:pPr algn="just"/>
            <a:r>
              <a:rPr lang="pl-PL" sz="2400" b="1" dirty="0">
                <a:solidFill>
                  <a:schemeClr val="accent2"/>
                </a:solidFill>
              </a:rPr>
              <a:t>Dotacja: 3500 zł, w tym Powiat Nidzicki: 2000 zł, </a:t>
            </a:r>
            <a:br>
              <a:rPr lang="pl-PL" sz="2400" b="1" dirty="0">
                <a:solidFill>
                  <a:schemeClr val="accent2"/>
                </a:solidFill>
              </a:rPr>
            </a:br>
            <a:r>
              <a:rPr lang="pl-PL" sz="2400" b="1" dirty="0">
                <a:solidFill>
                  <a:schemeClr val="accent2"/>
                </a:solidFill>
              </a:rPr>
              <a:t>                                        Nidzicki Fundusz Lokalny:  1500 zł.</a:t>
            </a:r>
          </a:p>
          <a:p>
            <a:pPr algn="just"/>
            <a:r>
              <a:rPr lang="pl-PL" sz="2000" dirty="0">
                <a:solidFill>
                  <a:schemeClr val="accent2"/>
                </a:solidFill>
              </a:rPr>
              <a:t>Działania realizowane w ramach projektu: 1. pieszy rajd historyczny „Znów piękna i sprawiedliwa”, 2. happening patriotyczny „Ojczyzno, opowiedz nam”, 3. akcja „Polak dla Niepodległej” – polegającej na stworzeniu kapsuły czasu z życzeniami dla Polski z okazji 100-lecia odzyskania niepodległości, 4. organizacja Powiatowego Przeglądu Piosenki Patriotycznej, 5. przygotowanie gry miejskiej „Wolności oddać nie umiem”.</a:t>
            </a:r>
          </a:p>
          <a:p>
            <a:pPr algn="just"/>
            <a:r>
              <a:rPr lang="pl-PL" sz="2000" dirty="0">
                <a:solidFill>
                  <a:schemeClr val="accent2"/>
                </a:solidFill>
              </a:rPr>
              <a:t>Celem projektu było przybliżenie historycznych aspektów odzyskiwania niepodległości przez Polskę. Główne działania projektu nastawione były na uświadomienie dzieciom i młodzieży jak ważna jest znajomość historii oraz w jak przyjazny sposób można ją upowszechniać.</a:t>
            </a:r>
          </a:p>
          <a:p>
            <a:endParaRPr lang="pl-PL" dirty="0"/>
          </a:p>
          <a:p>
            <a:pPr>
              <a:buFontTx/>
              <a:buChar char="-"/>
            </a:pPr>
            <a:endParaRPr lang="pl-PL" dirty="0"/>
          </a:p>
          <a:p>
            <a:pPr>
              <a:buFontTx/>
              <a:buChar char="-"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>
              <a:buFontTx/>
              <a:buChar char="-"/>
            </a:pPr>
            <a:endParaRPr lang="pl-PL" dirty="0"/>
          </a:p>
          <a:p>
            <a:pPr>
              <a:buFontTx/>
              <a:buChar char="-"/>
            </a:pPr>
            <a:endParaRPr lang="pl-PL" dirty="0"/>
          </a:p>
          <a:p>
            <a:pPr>
              <a:buFontTx/>
              <a:buChar char="-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162845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41542F-68D7-4A72-BCB8-9EBE9F61C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1300"/>
            <a:ext cx="8596668" cy="927100"/>
          </a:xfrm>
        </p:spPr>
        <p:txBody>
          <a:bodyPr/>
          <a:lstStyle/>
          <a:p>
            <a:pPr algn="ctr"/>
            <a:endParaRPr lang="pl-PL" b="1" dirty="0">
              <a:solidFill>
                <a:srgbClr val="7030A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97EC00-7BDF-4084-8362-2EA4772B5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939800"/>
            <a:ext cx="10033000" cy="56768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2800" dirty="0"/>
          </a:p>
          <a:p>
            <a:pPr marL="0" indent="0" algn="ctr">
              <a:buNone/>
            </a:pPr>
            <a:r>
              <a:rPr lang="pl-PL" sz="2800" dirty="0">
                <a:solidFill>
                  <a:schemeClr val="accent2"/>
                </a:solidFill>
              </a:rPr>
              <a:t>W ramach </a:t>
            </a:r>
            <a:r>
              <a:rPr lang="pl-PL" sz="2800" dirty="0" err="1">
                <a:solidFill>
                  <a:schemeClr val="accent2"/>
                </a:solidFill>
              </a:rPr>
              <a:t>regrantingu</a:t>
            </a:r>
            <a:r>
              <a:rPr lang="pl-PL" sz="2800" dirty="0">
                <a:solidFill>
                  <a:schemeClr val="accent2"/>
                </a:solidFill>
              </a:rPr>
              <a:t> całkowity koszt realizowanych zadań wyniósł</a:t>
            </a:r>
          </a:p>
          <a:p>
            <a:pPr marL="0" indent="0" algn="ctr">
              <a:buNone/>
            </a:pPr>
            <a:endParaRPr lang="pl-PL" sz="2800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pl-PL" sz="4000" b="1" dirty="0">
                <a:solidFill>
                  <a:schemeClr val="accent2"/>
                </a:solidFill>
              </a:rPr>
              <a:t>55 500,00 zł</a:t>
            </a:r>
            <a:r>
              <a:rPr lang="pl-PL" sz="2800" dirty="0">
                <a:solidFill>
                  <a:schemeClr val="accent2"/>
                </a:solidFill>
              </a:rPr>
              <a:t> </a:t>
            </a:r>
          </a:p>
          <a:p>
            <a:pPr marL="0" indent="0" algn="ctr">
              <a:buNone/>
            </a:pPr>
            <a:endParaRPr lang="pl-PL" sz="2800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pl-PL" sz="2800" dirty="0">
                <a:solidFill>
                  <a:schemeClr val="accent2"/>
                </a:solidFill>
              </a:rPr>
              <a:t>w tym:</a:t>
            </a:r>
          </a:p>
          <a:p>
            <a:pPr marL="0" indent="0" algn="ctr">
              <a:buNone/>
            </a:pPr>
            <a:r>
              <a:rPr lang="pl-PL" sz="2800" b="1" dirty="0">
                <a:solidFill>
                  <a:schemeClr val="accent2"/>
                </a:solidFill>
              </a:rPr>
              <a:t>Powiat Nidzicki                 – 29 500,00 zł </a:t>
            </a:r>
            <a:r>
              <a:rPr lang="pl-PL" sz="2400" b="1" dirty="0">
                <a:solidFill>
                  <a:schemeClr val="accent2"/>
                </a:solidFill>
              </a:rPr>
              <a:t>(53,2% całej kwoty)</a:t>
            </a:r>
          </a:p>
          <a:p>
            <a:pPr marL="0" indent="0" algn="ctr">
              <a:buNone/>
            </a:pPr>
            <a:r>
              <a:rPr lang="pl-PL" sz="2800" b="1" dirty="0">
                <a:solidFill>
                  <a:schemeClr val="accent2"/>
                </a:solidFill>
              </a:rPr>
              <a:t>Nidzicki Fundusz Lokalny – 26 000,00 zł </a:t>
            </a:r>
            <a:r>
              <a:rPr lang="pl-PL" sz="2400" b="1" dirty="0">
                <a:solidFill>
                  <a:schemeClr val="accent2"/>
                </a:solidFill>
              </a:rPr>
              <a:t>(46,8% całej kwoty)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05227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526C8B-AFF1-4BF8-9137-CCB3D04A6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Nieodpłatna pomoc prawna: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F7EEAA-B843-4E8C-BD0E-AE39D6F64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61375"/>
            <a:ext cx="8596668" cy="458702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l-PL" dirty="0">
                <a:solidFill>
                  <a:srgbClr val="0070C0"/>
                </a:solidFill>
              </a:rPr>
              <a:t>W 14 listopada 2017 roku ogłoszono otwarty konkurs ofert na prowadzenie punktu nieodpłatnej pomocy prawnej w 2018 r. przez organizacje prowadzące działalność pożytku publicznego. </a:t>
            </a:r>
          </a:p>
          <a:p>
            <a:pPr algn="just"/>
            <a:r>
              <a:rPr lang="pl-PL" dirty="0">
                <a:solidFill>
                  <a:srgbClr val="0070C0"/>
                </a:solidFill>
              </a:rPr>
              <a:t>Zarząd Powiatu uchwałą Nr 355/2017 z 18 grudnia 2018 r. zatwierdził wyniki konkursu.</a:t>
            </a:r>
          </a:p>
          <a:p>
            <a:pPr algn="just"/>
            <a:r>
              <a:rPr lang="pl-PL" dirty="0">
                <a:solidFill>
                  <a:srgbClr val="0070C0"/>
                </a:solidFill>
              </a:rPr>
              <a:t>Powierzono prowadzenie „mobilnego” punktu nieodpłatnej pomocy prawnej na okres od 1 stycznia 2018 r. do 31 grudnia 2018 r.  Fundacji </a:t>
            </a:r>
            <a:r>
              <a:rPr lang="pl-PL" dirty="0" err="1">
                <a:solidFill>
                  <a:srgbClr val="0070C0"/>
                </a:solidFill>
              </a:rPr>
              <a:t>Togatus</a:t>
            </a:r>
            <a:r>
              <a:rPr lang="pl-PL" dirty="0">
                <a:solidFill>
                  <a:srgbClr val="0070C0"/>
                </a:solidFill>
              </a:rPr>
              <a:t> Pro Bono z Olsztyna.</a:t>
            </a:r>
          </a:p>
          <a:p>
            <a:pPr algn="just"/>
            <a:r>
              <a:rPr lang="pl-PL" dirty="0">
                <a:solidFill>
                  <a:srgbClr val="0070C0"/>
                </a:solidFill>
              </a:rPr>
              <a:t>Zarząd Powiatu przyznał na realizację zadania publicznego środki w wysokości </a:t>
            </a:r>
            <a:br>
              <a:rPr lang="pl-PL" dirty="0">
                <a:solidFill>
                  <a:srgbClr val="0070C0"/>
                </a:solidFill>
              </a:rPr>
            </a:br>
            <a:r>
              <a:rPr lang="pl-PL" dirty="0">
                <a:solidFill>
                  <a:srgbClr val="0070C0"/>
                </a:solidFill>
              </a:rPr>
              <a:t>60 725,88 zł. </a:t>
            </a:r>
          </a:p>
          <a:p>
            <a:pPr algn="just"/>
            <a:r>
              <a:rPr lang="pl-PL" dirty="0">
                <a:solidFill>
                  <a:srgbClr val="0070C0"/>
                </a:solidFill>
              </a:rPr>
              <a:t>„Mobilny” punkt znajdował się w trzech gminach: Kozłowo, Janowo, Janowiec Kościelny.  W Nidzicy prowadzony był punkt przez Okręgową Radę Adwokacką i Okręgową Izbę Radców Prawnych w Olsztynie.</a:t>
            </a:r>
          </a:p>
          <a:p>
            <a:pPr algn="just"/>
            <a:r>
              <a:rPr lang="pl-PL" dirty="0">
                <a:solidFill>
                  <a:srgbClr val="0070C0"/>
                </a:solidFill>
              </a:rPr>
              <a:t>Liczba udzielonych porad prawnych w 2018 r. -476, w tym w punktach prowadzonych przez organizacje pozarządowe – 153. </a:t>
            </a:r>
          </a:p>
        </p:txBody>
      </p:sp>
    </p:spTree>
    <p:extLst>
      <p:ext uri="{BB962C8B-B14F-4D97-AF65-F5344CB8AC3E}">
        <p14:creationId xmlns:p14="http://schemas.microsoft.com/office/powerpoint/2010/main" val="35154807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2A176D-A022-427F-9326-C3C4327C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15900"/>
            <a:ext cx="8596668" cy="13589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Pomoc Społeczna – Dom Pomocy Społecznej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5BE1C0-39BA-4394-B629-9A25D6D80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4800"/>
            <a:ext cx="8596668" cy="5067299"/>
          </a:xfrm>
        </p:spPr>
        <p:txBody>
          <a:bodyPr/>
          <a:lstStyle/>
          <a:p>
            <a:pPr marL="0" indent="0" algn="just">
              <a:buNone/>
            </a:pPr>
            <a:r>
              <a:rPr lang="pl-PL" sz="2000" dirty="0">
                <a:solidFill>
                  <a:schemeClr val="accent2"/>
                </a:solidFill>
              </a:rPr>
              <a:t>Program Współpracy w 2018 r. realizował ze strony Powiatu Wydział Oświaty, Promocji, Rozwoju i Zarządzania Kryzysowego oraz jednostka organizacyjna Powiatu – Powiatowe Centrum Pomocy Rodzinie w Nidzicy, które w 2018 r. przekazywało organizacjom pozarządowym na podstawie umów wieloletnich dotacje: </a:t>
            </a:r>
            <a:r>
              <a:rPr lang="pl-PL" sz="2000" b="1" dirty="0">
                <a:solidFill>
                  <a:schemeClr val="accent2"/>
                </a:solidFill>
              </a:rPr>
              <a:t>Polskiemu Stowarzyszeniu na Rzecz Osób z Upośledzeniem Umysłowym Koło w Nidzicy z zakresu pomocy społecznej</a:t>
            </a:r>
            <a:r>
              <a:rPr lang="pl-PL" sz="2000" dirty="0">
                <a:solidFill>
                  <a:schemeClr val="accent2"/>
                </a:solidFill>
              </a:rPr>
              <a:t>:</a:t>
            </a:r>
          </a:p>
          <a:p>
            <a:pPr algn="just"/>
            <a:r>
              <a:rPr lang="pl-PL" sz="2000" dirty="0">
                <a:solidFill>
                  <a:schemeClr val="accent2"/>
                </a:solidFill>
              </a:rPr>
              <a:t>na prowadzenie </a:t>
            </a:r>
            <a:r>
              <a:rPr lang="pl-PL" sz="2400" b="1" dirty="0">
                <a:solidFill>
                  <a:schemeClr val="accent2"/>
                </a:solidFill>
              </a:rPr>
              <a:t>Domu Pomocy Społecznej </a:t>
            </a:r>
            <a:r>
              <a:rPr lang="pl-PL" sz="2000" dirty="0">
                <a:solidFill>
                  <a:schemeClr val="accent2"/>
                </a:solidFill>
              </a:rPr>
              <a:t>dla osób z upośledzeniem umysłowym w Napiwodzie. Dom świadczy całodobowe usługi bytowe, opiekuńcze i wspomagające dla 24 osób, stosownie do potrzeb wynikających z ich niepełnosprawności. W 2018 r. dotacja na funkcjonowanie Domu wynosiła – </a:t>
            </a:r>
            <a:r>
              <a:rPr lang="pl-PL" sz="2400" b="1" dirty="0">
                <a:solidFill>
                  <a:schemeClr val="accent2"/>
                </a:solidFill>
              </a:rPr>
              <a:t>1 428 551,00 zł </a:t>
            </a:r>
            <a:r>
              <a:rPr lang="pl-PL" sz="2000" dirty="0">
                <a:solidFill>
                  <a:schemeClr val="accent2"/>
                </a:solidFill>
              </a:rPr>
              <a:t>(dotacja Wojewody)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438496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A1E403-3F4C-4856-874A-E7FBADAB1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7800"/>
            <a:ext cx="8596668" cy="13335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Pomoc Społeczna – Dom Pomocy Społecznej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29A17A22-4232-44E9-B372-EFAF044CE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511300"/>
            <a:ext cx="80645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191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4BF3A4-4D65-4A00-98BC-B19CC8BAC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65100"/>
            <a:ext cx="8596668" cy="13970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Pomoc Społeczna – Dom Pomocy Społecznej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39F33C3-D5AF-4A70-B174-00343AFD8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900" y="1371600"/>
            <a:ext cx="81534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228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A0A3E8-58E1-4E68-8135-6F4B59FCF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53999"/>
            <a:ext cx="8596668" cy="1574799"/>
          </a:xfrm>
        </p:spPr>
        <p:txBody>
          <a:bodyPr>
            <a:no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Środowiskowy Dom Samopomocy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b="1" dirty="0">
                <a:solidFill>
                  <a:srgbClr val="7030A0"/>
                </a:solidFill>
              </a:rPr>
              <a:t> w Nidzicy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A2DB48-25AB-4CD0-96C6-5EF2EA76F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222500"/>
            <a:ext cx="8596668" cy="4279900"/>
          </a:xfrm>
        </p:spPr>
        <p:txBody>
          <a:bodyPr>
            <a:normAutofit/>
          </a:bodyPr>
          <a:lstStyle/>
          <a:p>
            <a:pPr algn="just"/>
            <a:r>
              <a:rPr lang="pl-PL" sz="2000" dirty="0">
                <a:solidFill>
                  <a:schemeClr val="accent2"/>
                </a:solidFill>
              </a:rPr>
              <a:t>Na prowadzenie </a:t>
            </a:r>
            <a:r>
              <a:rPr lang="pl-PL" sz="2400" b="1" dirty="0">
                <a:solidFill>
                  <a:schemeClr val="accent2"/>
                </a:solidFill>
              </a:rPr>
              <a:t>Środowiskowego Domu Samopomocy w Nidzicy</a:t>
            </a:r>
            <a:r>
              <a:rPr lang="pl-PL" sz="2000" dirty="0">
                <a:solidFill>
                  <a:schemeClr val="accent2"/>
                </a:solidFill>
              </a:rPr>
              <a:t>, ul. Młynarska 12, dla osób z zaburzeniami psychicznymi i niepełnosprawnych intelektualnie oraz dla osób wykazujących inne przewlekłe zaburzenia czynności psychicznych. ŚDS jest placówką wsparcia dziennego dla 60 osób i 5 osób korzystających z miejsc całodobowych. Podstawowym zadaniem Domu jest rozwijanie i podtrzymywanie umiejętności samoobsługowych i zaradności życiowej, trening umiejętności społecznych i interpersonalnych, terapia zajęciowa, służące utrzymaniu uczestników w dotychczasowym środowisku. W 2018 r. dotacja na funkcjonowanie Domu wynosiła – </a:t>
            </a:r>
            <a:r>
              <a:rPr lang="pl-PL" sz="2400" b="1" dirty="0">
                <a:solidFill>
                  <a:schemeClr val="accent2"/>
                </a:solidFill>
              </a:rPr>
              <a:t>1 244,965,50 zł (dotacja Wojewody)</a:t>
            </a:r>
            <a:r>
              <a:rPr lang="pl-PL" sz="2000" dirty="0">
                <a:solidFill>
                  <a:schemeClr val="accent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72387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CC4B6A-B708-433A-83C7-7C54E09C1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7800"/>
            <a:ext cx="8596668" cy="13589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Środowiskowy Dom Samopomocy </a:t>
            </a:r>
            <a:br>
              <a:rPr lang="pl-PL" b="1" dirty="0">
                <a:solidFill>
                  <a:srgbClr val="7030A0"/>
                </a:solidFill>
              </a:rPr>
            </a:br>
            <a:r>
              <a:rPr lang="pl-PL" b="1" dirty="0">
                <a:solidFill>
                  <a:srgbClr val="7030A0"/>
                </a:solidFill>
              </a:rPr>
              <a:t>w Nidzicy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68053BD-45C1-4F3D-80FB-346D7F259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700" y="1536700"/>
            <a:ext cx="8064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661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BDD70C-AAC6-408D-953F-08E1DA90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7800"/>
            <a:ext cx="8596668" cy="12573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Środowiskowy Dom Samopomocy w Nidzicy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1C3129E-38FB-4501-A5C9-42A248243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435100"/>
            <a:ext cx="79883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921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DF9C3E-19B8-43C6-90BB-649A71F0A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90500"/>
            <a:ext cx="8596668" cy="18161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Świetlica Opiekuńczo – Wychowawcza w Nidzicy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7A75DF6-DE6D-47D6-902B-C4896C710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387600"/>
            <a:ext cx="8596668" cy="4279900"/>
          </a:xfrm>
        </p:spPr>
        <p:txBody>
          <a:bodyPr>
            <a:normAutofit/>
          </a:bodyPr>
          <a:lstStyle/>
          <a:p>
            <a:pPr algn="just"/>
            <a:r>
              <a:rPr lang="pl-PL" sz="2000" dirty="0">
                <a:solidFill>
                  <a:schemeClr val="accent2"/>
                </a:solidFill>
              </a:rPr>
              <a:t>Na prowadzenie placówki wsparcia dziennego pod nazwą </a:t>
            </a:r>
            <a:r>
              <a:rPr lang="pl-PL" sz="2000" b="1" dirty="0">
                <a:solidFill>
                  <a:schemeClr val="accent2"/>
                </a:solidFill>
              </a:rPr>
              <a:t>Świetlica Opiekuńczo – Wychowawcza w Nidzicy</a:t>
            </a:r>
            <a:r>
              <a:rPr lang="pl-PL" sz="2000" dirty="0">
                <a:solidFill>
                  <a:schemeClr val="accent2"/>
                </a:solidFill>
              </a:rPr>
              <a:t>, ul. Krzywa 9, dla 30 dzieci z terenu miasta Nidzica pochodzących z rodzin niewydolnych wychowawczo, obciążonych niepełnosprawnością członka rodziny oraz znajdujących się w trudnej sytuacji materialnej. Celem placówki jest wspomaganie rozwoju dziecka, zapewnienie warunków do rozwoju jego osobowości i przygotowanie do życia w społeczeństwie, budowanie odpowiednich akceptowanych społecznie wzorców </a:t>
            </a:r>
            <a:r>
              <a:rPr lang="pl-PL" sz="2000" dirty="0" err="1">
                <a:solidFill>
                  <a:schemeClr val="accent2"/>
                </a:solidFill>
              </a:rPr>
              <a:t>zachowań</a:t>
            </a:r>
            <a:r>
              <a:rPr lang="pl-PL" sz="2000" dirty="0">
                <a:solidFill>
                  <a:schemeClr val="accent2"/>
                </a:solidFill>
              </a:rPr>
              <a:t>, eliminowanie stresów i napięć wyniesionych ze środowiska szkolnego i rodzinnego. W 2018 roku dotacja na funkcjonowanie Świetlicy wynosiła -  </a:t>
            </a:r>
            <a:r>
              <a:rPr lang="pl-PL" sz="2000" b="1" dirty="0">
                <a:solidFill>
                  <a:schemeClr val="accent2"/>
                </a:solidFill>
              </a:rPr>
              <a:t>43 499,95 zł (środki powiatu).</a:t>
            </a:r>
          </a:p>
        </p:txBody>
      </p:sp>
    </p:spTree>
    <p:extLst>
      <p:ext uri="{BB962C8B-B14F-4D97-AF65-F5344CB8AC3E}">
        <p14:creationId xmlns:p14="http://schemas.microsoft.com/office/powerpoint/2010/main" val="2951852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75FCD8-2B95-4B15-AAE9-0C03CF5A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90500"/>
            <a:ext cx="8596668" cy="14605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Świetlica Opiekuńczo – Wychowawcza w Nidzicy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2936AC03-4817-470D-8D1E-6F9138428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739900"/>
            <a:ext cx="77978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086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A6566E-4D66-482D-A33B-D5EBF628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3200"/>
            <a:ext cx="8596668" cy="14986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Świetlica Opiekuńczo – Wychowawcza w Nidzicy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78376C9-EF28-4AE7-B960-3634E8495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100" y="1879600"/>
            <a:ext cx="7886699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651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D4DE71-23F4-427E-847C-0EFF8C2A2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1600"/>
            <a:ext cx="8596668" cy="18415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Rehabilitacja zawodowa i społeczna osób niepełnosprawnych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9DBDED-DF4D-4E2D-AE5B-71985CE77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4180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b="1" dirty="0">
                <a:solidFill>
                  <a:schemeClr val="accent2"/>
                </a:solidFill>
              </a:rPr>
              <a:t>Z zakresu rehabilitacji zawodowej i społecznej osób niepełnosprawnych</a:t>
            </a:r>
            <a:r>
              <a:rPr lang="pl-PL" sz="2000" dirty="0">
                <a:solidFill>
                  <a:schemeClr val="accent2"/>
                </a:solidFill>
              </a:rPr>
              <a:t>:</a:t>
            </a:r>
          </a:p>
          <a:p>
            <a:pPr algn="just"/>
            <a:r>
              <a:rPr lang="pl-PL" sz="2000" dirty="0">
                <a:solidFill>
                  <a:schemeClr val="accent2"/>
                </a:solidFill>
              </a:rPr>
              <a:t>na prowadzenie </a:t>
            </a:r>
            <a:r>
              <a:rPr lang="pl-PL" sz="2400" b="1" dirty="0">
                <a:solidFill>
                  <a:schemeClr val="accent2"/>
                </a:solidFill>
              </a:rPr>
              <a:t>Warsztatów Terapii Zajęciowej w Nidzicy</a:t>
            </a:r>
            <a:r>
              <a:rPr lang="pl-PL" sz="2000" dirty="0">
                <a:solidFill>
                  <a:schemeClr val="accent2"/>
                </a:solidFill>
              </a:rPr>
              <a:t>, ul. Krzywa 9. Warsztaty prowadzone są dla 55 osób niepełnosprawnych intelektualnie. Mają na celu rozwój umiejętności społecznych i zawodowych, przygotowujących osoby do pracy na otwartym i chronionym rynku pracy, rozwój ich zainteresowań, naukę samodzielności i integracji społecznej. W 2018 r. dotacja na funkcjonowanie WTZ wynosiła – </a:t>
            </a:r>
            <a:r>
              <a:rPr lang="pl-PL" sz="2400" b="1" dirty="0">
                <a:solidFill>
                  <a:schemeClr val="accent2"/>
                </a:solidFill>
              </a:rPr>
              <a:t>101 420,00 zł (środki powiatu) + 912 780,00 zł (środki PFRON)</a:t>
            </a:r>
            <a:r>
              <a:rPr lang="pl-PL" sz="2000" dirty="0">
                <a:solidFill>
                  <a:schemeClr val="accent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5815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41E253-CD19-468C-B0C7-261E1E4C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60400"/>
            <a:ext cx="8596668" cy="1320800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Otwarty konkurs ofert w 2018 r.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3C8901-0ABC-45B5-9032-731EDF430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84100"/>
            <a:ext cx="8596668" cy="5048519"/>
          </a:xfrm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/>
          <a:p>
            <a:r>
              <a:rPr lang="pl-PL" dirty="0">
                <a:solidFill>
                  <a:schemeClr val="accent2"/>
                </a:solidFill>
              </a:rPr>
              <a:t>Zarząd podjął uchwałę Nr 12/2018   z dnia 16 lutego 2018 r. w sprawie ogłoszenia otwartego konkursu ofert na wykonanie zadania z zakresu nauki, szkolnictwa wyższego, edukacji, oświaty i wychowania tj</a:t>
            </a:r>
            <a:r>
              <a:rPr lang="pl-PL" i="1" dirty="0">
                <a:solidFill>
                  <a:schemeClr val="accent2"/>
                </a:solidFill>
              </a:rPr>
              <a:t>. Program stypendialny skierowany do uczniów szkół ponadgimnazjalnych.</a:t>
            </a:r>
          </a:p>
          <a:p>
            <a:endParaRPr lang="pl-PL" dirty="0">
              <a:solidFill>
                <a:schemeClr val="accent2"/>
              </a:solidFill>
            </a:endParaRPr>
          </a:p>
          <a:p>
            <a:r>
              <a:rPr lang="pl-PL" dirty="0">
                <a:solidFill>
                  <a:schemeClr val="accent2"/>
                </a:solidFill>
              </a:rPr>
              <a:t>Zarząd Powiatu w Nidzicy podjął uchwałę Nr 11/2018 z dnia 16 lutego 2018 r.  w sprawie ogłoszenia otwartego konkursu ofert na realizację w 2018 roku zadania publicznego w zakresie działalności na rzecz organizacji pozarządowych i innych podmiotów prowadzących działalność pożytku publicznego w oparciu o art. 16a ustawy z dnia 24 kwietnia 2003 r., o działalności pożytku publicznego i o wolontariacie (Dz. U. z 2018 r., poz. 450 z </a:t>
            </a:r>
            <a:r>
              <a:rPr lang="pl-PL" dirty="0" err="1">
                <a:solidFill>
                  <a:schemeClr val="accent2"/>
                </a:solidFill>
              </a:rPr>
              <a:t>późn</a:t>
            </a:r>
            <a:r>
              <a:rPr lang="pl-PL" dirty="0">
                <a:solidFill>
                  <a:schemeClr val="accent2"/>
                </a:solidFill>
              </a:rPr>
              <a:t>. zm.).    Konkurs dotyczył następujących dziedzin:</a:t>
            </a:r>
          </a:p>
          <a:p>
            <a:pPr marL="0" lvl="0" indent="0">
              <a:buNone/>
            </a:pPr>
            <a:r>
              <a:rPr lang="pl-PL" i="1" dirty="0">
                <a:solidFill>
                  <a:schemeClr val="accent2"/>
                </a:solidFill>
              </a:rPr>
              <a:t>     Kultura, sztuka, ochrona dóbr kultury i dziedzictwa narodowego.</a:t>
            </a:r>
            <a:endParaRPr lang="pl-PL" dirty="0">
              <a:solidFill>
                <a:schemeClr val="accent2"/>
              </a:solidFill>
            </a:endParaRPr>
          </a:p>
          <a:p>
            <a:pPr marL="0" lvl="0" indent="0">
              <a:buNone/>
            </a:pPr>
            <a:r>
              <a:rPr lang="pl-PL" i="1" dirty="0">
                <a:solidFill>
                  <a:schemeClr val="accent2"/>
                </a:solidFill>
              </a:rPr>
              <a:t>    Wspieranie i upowszechnianie kultury fizycznej.</a:t>
            </a:r>
            <a:endParaRPr lang="pl-PL" dirty="0">
              <a:solidFill>
                <a:schemeClr val="accent2"/>
              </a:solidFill>
            </a:endParaRPr>
          </a:p>
          <a:p>
            <a:pPr marL="0" lvl="0" indent="0">
              <a:buNone/>
            </a:pPr>
            <a:r>
              <a:rPr lang="pl-PL" i="1" dirty="0">
                <a:solidFill>
                  <a:schemeClr val="accent2"/>
                </a:solidFill>
              </a:rPr>
              <a:t>    Działania na rzecz osób niepełnosprawnych.</a:t>
            </a:r>
            <a:endParaRPr lang="pl-PL" dirty="0">
              <a:solidFill>
                <a:schemeClr val="accent2"/>
              </a:solidFill>
            </a:endParaRPr>
          </a:p>
          <a:p>
            <a:pPr marL="0" lvl="0" indent="0">
              <a:buNone/>
            </a:pPr>
            <a:r>
              <a:rPr lang="pl-PL" i="1" dirty="0">
                <a:solidFill>
                  <a:schemeClr val="accent2"/>
                </a:solidFill>
              </a:rPr>
              <a:t>    Ratownictwa i ochrona życia.</a:t>
            </a:r>
            <a:endParaRPr lang="pl-P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377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E514BC-20FA-4B79-B3DA-B32573AC8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7800"/>
            <a:ext cx="8596668" cy="12954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Rehabilitacja zawodowa i społeczna osób niepełnosprawnych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BA6DB651-2421-4B0C-AA43-8928EC2CE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0" y="1790700"/>
            <a:ext cx="78486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466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CEEFDD-B554-4728-8476-4D44B31A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28600"/>
            <a:ext cx="8596668" cy="12065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Rehabilitacja zawodowa i społeczna osób niepełnosprawnych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06A287E-E2F9-4B9B-A957-2572C61E2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100" y="1879600"/>
            <a:ext cx="79883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004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6DEE66-3F1B-4942-8D69-846588BFE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39700"/>
            <a:ext cx="8596668" cy="11303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Dni Rodziny 2018 - „Rodzina - Dom - Ojczyzna"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9E7B623-A00C-43B4-8B5C-919188431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1714500"/>
            <a:ext cx="7251700" cy="5003800"/>
          </a:xfrm>
        </p:spPr>
      </p:pic>
    </p:spTree>
    <p:extLst>
      <p:ext uri="{BB962C8B-B14F-4D97-AF65-F5344CB8AC3E}">
        <p14:creationId xmlns:p14="http://schemas.microsoft.com/office/powerpoint/2010/main" val="1296627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825393-30D6-49F4-A25F-F440D8DF1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2400"/>
            <a:ext cx="8596668" cy="15367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Dni Rodziny 2018 - „Rodzina - Dom - Ojczyzna"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487E94B2-1607-4E89-91BE-E38C748A0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1689100"/>
            <a:ext cx="7162800" cy="5016500"/>
          </a:xfrm>
        </p:spPr>
      </p:pic>
    </p:spTree>
    <p:extLst>
      <p:ext uri="{BB962C8B-B14F-4D97-AF65-F5344CB8AC3E}">
        <p14:creationId xmlns:p14="http://schemas.microsoft.com/office/powerpoint/2010/main" val="31402780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7560EE-07E8-4364-968D-18A40AAD2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27000"/>
            <a:ext cx="8596668" cy="14859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Dni Rodziny 2018 - „Rodzina - Dom - Ojczyzna"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30F2F50-C3BA-4E2F-95C4-1D6B4B283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1828800"/>
            <a:ext cx="6858000" cy="5029200"/>
          </a:xfrm>
        </p:spPr>
      </p:pic>
    </p:spTree>
    <p:extLst>
      <p:ext uri="{BB962C8B-B14F-4D97-AF65-F5344CB8AC3E}">
        <p14:creationId xmlns:p14="http://schemas.microsoft.com/office/powerpoint/2010/main" val="22033210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7F729C-08F1-4EEE-BBB2-61314710C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27000"/>
            <a:ext cx="8596668" cy="15494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Dni Rodziny 2018 - „Rodzina - Dom - Ojczyzna"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36D56F3-C78A-4C4E-88BD-C50F0CFAC0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1676400"/>
            <a:ext cx="7150100" cy="5054600"/>
          </a:xfrm>
        </p:spPr>
      </p:pic>
    </p:spTree>
    <p:extLst>
      <p:ext uri="{BB962C8B-B14F-4D97-AF65-F5344CB8AC3E}">
        <p14:creationId xmlns:p14="http://schemas.microsoft.com/office/powerpoint/2010/main" val="15400962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57B76E-287C-4E2B-91EB-8BE11720D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27000"/>
            <a:ext cx="8596668" cy="18034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Dni Rodziny 2018 - „Rodzina - Dom - Ojczyzna"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8CF15B7-A945-49F6-820F-E777062DD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1930400"/>
            <a:ext cx="7162800" cy="4927600"/>
          </a:xfrm>
        </p:spPr>
      </p:pic>
    </p:spTree>
    <p:extLst>
      <p:ext uri="{BB962C8B-B14F-4D97-AF65-F5344CB8AC3E}">
        <p14:creationId xmlns:p14="http://schemas.microsoft.com/office/powerpoint/2010/main" val="9192607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CE6101-EAF9-4259-885B-DC664B6B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39700"/>
            <a:ext cx="8596668" cy="14732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Dni Rodziny 2018 - „Rodzina - Dom - Ojczyzna"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8F47DA2-7BAA-4836-8667-FCF7E3A64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1752600"/>
            <a:ext cx="7289800" cy="4965700"/>
          </a:xfrm>
        </p:spPr>
      </p:pic>
    </p:spTree>
    <p:extLst>
      <p:ext uri="{BB962C8B-B14F-4D97-AF65-F5344CB8AC3E}">
        <p14:creationId xmlns:p14="http://schemas.microsoft.com/office/powerpoint/2010/main" val="7176712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DDF7D2-47F0-49E9-BB45-14A89EFE2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1600"/>
            <a:ext cx="8596668" cy="15875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Dni Rodziny 2018 - „Rodzina - Dom - Ojczyzna"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7C1BE70-985D-4819-995C-0C5F616CF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689100"/>
            <a:ext cx="7226300" cy="5168900"/>
          </a:xfrm>
        </p:spPr>
      </p:pic>
    </p:spTree>
    <p:extLst>
      <p:ext uri="{BB962C8B-B14F-4D97-AF65-F5344CB8AC3E}">
        <p14:creationId xmlns:p14="http://schemas.microsoft.com/office/powerpoint/2010/main" val="28466242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39BFBD-D528-4470-AC90-650D83FC4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90500"/>
            <a:ext cx="8596668" cy="1168400"/>
          </a:xfrm>
        </p:spPr>
        <p:txBody>
          <a:bodyPr>
            <a:normAutofit/>
          </a:bodyPr>
          <a:lstStyle/>
          <a:p>
            <a:pPr algn="ctr"/>
            <a:endParaRPr lang="pl-PL" sz="4000" b="1" dirty="0">
              <a:solidFill>
                <a:srgbClr val="7030A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EE36A7-A6BC-45DC-A181-94BED79AB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65301"/>
            <a:ext cx="8596668" cy="4152900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dirty="0">
                <a:solidFill>
                  <a:srgbClr val="0070C0"/>
                </a:solidFill>
              </a:rPr>
              <a:t>Poza ogłaszanymi konkursami, stowarzyszenia będące organizatorami i uczestnikami imprez powiatowych o charakterze sportowym, kulturalnym, turystycznym otrzymywały nagrody rzeczowe dla zawodników i uczestników konkursów, materiały promocyjne powiatu z przeznaczeniem na upominki, puchary i medale</a:t>
            </a:r>
            <a:br>
              <a:rPr lang="pl-PL" sz="2800" dirty="0">
                <a:solidFill>
                  <a:srgbClr val="0070C0"/>
                </a:solidFill>
              </a:rPr>
            </a:br>
            <a:r>
              <a:rPr lang="pl-PL" sz="2800" dirty="0">
                <a:solidFill>
                  <a:srgbClr val="0070C0"/>
                </a:solidFill>
              </a:rPr>
              <a:t>(około </a:t>
            </a:r>
            <a:r>
              <a:rPr lang="pl-PL" sz="2800" b="1" dirty="0">
                <a:solidFill>
                  <a:srgbClr val="0070C0"/>
                </a:solidFill>
              </a:rPr>
              <a:t>5 000 zł</a:t>
            </a:r>
            <a:r>
              <a:rPr lang="pl-PL" sz="2800" dirty="0">
                <a:solidFill>
                  <a:srgbClr val="0070C0"/>
                </a:solidFill>
              </a:rPr>
              <a:t>).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15432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E588B2-6920-4AEC-AE4C-5E8716BA7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42901"/>
            <a:ext cx="8596668" cy="56984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2400" dirty="0"/>
          </a:p>
          <a:p>
            <a:pPr marL="0" indent="0" algn="ctr">
              <a:buNone/>
            </a:pPr>
            <a:r>
              <a:rPr lang="pl-PL" sz="2400" b="1" dirty="0">
                <a:solidFill>
                  <a:srgbClr val="0070C0"/>
                </a:solidFill>
              </a:rPr>
              <a:t>Na realizację zadań publicznych objętych otwartymi konkursami ofert przeznaczono kwotę</a:t>
            </a:r>
          </a:p>
          <a:p>
            <a:pPr marL="0" indent="0" algn="ctr">
              <a:buNone/>
            </a:pPr>
            <a:endParaRPr lang="pl-PL" sz="24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</a:rPr>
              <a:t>Zadanie 1  - 10 000 zł</a:t>
            </a:r>
          </a:p>
          <a:p>
            <a:pPr marL="0" indent="0" algn="ctr">
              <a:buNone/>
            </a:pPr>
            <a:r>
              <a:rPr lang="pl-PL" sz="3600" b="1" dirty="0">
                <a:solidFill>
                  <a:srgbClr val="0070C0"/>
                </a:solidFill>
              </a:rPr>
              <a:t>Zadanie 2  - 29 500 zł</a:t>
            </a:r>
          </a:p>
          <a:p>
            <a:pPr marL="0" indent="0" algn="ctr">
              <a:buNone/>
            </a:pPr>
            <a:endParaRPr lang="pl-PL" sz="24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pl-PL" sz="2400" dirty="0">
                <a:solidFill>
                  <a:srgbClr val="0070C0"/>
                </a:solidFill>
              </a:rPr>
              <a:t>która została wykorzystana w całości</a:t>
            </a:r>
          </a:p>
        </p:txBody>
      </p:sp>
    </p:spTree>
    <p:extLst>
      <p:ext uri="{BB962C8B-B14F-4D97-AF65-F5344CB8AC3E}">
        <p14:creationId xmlns:p14="http://schemas.microsoft.com/office/powerpoint/2010/main" val="38247536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CD84D5-4358-4D07-8069-00A894E1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1300"/>
            <a:ext cx="8596668" cy="1460500"/>
          </a:xfrm>
        </p:spPr>
        <p:txBody>
          <a:bodyPr/>
          <a:lstStyle/>
          <a:p>
            <a:pPr algn="ctr"/>
            <a:r>
              <a:rPr lang="pl-PL" b="1">
                <a:solidFill>
                  <a:srgbClr val="7030A0"/>
                </a:solidFill>
              </a:rPr>
              <a:t>Współpraca</a:t>
            </a:r>
            <a:endParaRPr lang="pl-PL" b="1" dirty="0">
              <a:solidFill>
                <a:srgbClr val="7030A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1BBC7D5-F041-4881-A82A-DEE067E3B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01800"/>
            <a:ext cx="8596668" cy="4787901"/>
          </a:xfrm>
        </p:spPr>
        <p:txBody>
          <a:bodyPr/>
          <a:lstStyle/>
          <a:p>
            <a:pPr marL="0" indent="0" algn="just">
              <a:buNone/>
            </a:pPr>
            <a:r>
              <a:rPr lang="pl-PL" sz="2000" dirty="0">
                <a:solidFill>
                  <a:srgbClr val="0070C0"/>
                </a:solidFill>
              </a:rPr>
              <a:t>Na stronie internetowej powiatu </a:t>
            </a:r>
            <a:r>
              <a:rPr lang="pl-PL" sz="2000" b="1" dirty="0">
                <a:solidFill>
                  <a:srgbClr val="0070C0"/>
                </a:solidFill>
              </a:rPr>
              <a:t>www.powiatnidzicki.pl</a:t>
            </a:r>
            <a:r>
              <a:rPr lang="pl-PL" sz="2000" dirty="0">
                <a:solidFill>
                  <a:srgbClr val="0070C0"/>
                </a:solidFill>
              </a:rPr>
              <a:t> i w </a:t>
            </a:r>
            <a:r>
              <a:rPr lang="pl-PL" sz="2000" b="1" dirty="0">
                <a:solidFill>
                  <a:srgbClr val="0070C0"/>
                </a:solidFill>
              </a:rPr>
              <a:t>Biuletynie Informacji Publicznej http://bip.powiatnidzicki.pl/</a:t>
            </a:r>
            <a:r>
              <a:rPr lang="pl-PL" sz="2000" dirty="0">
                <a:solidFill>
                  <a:srgbClr val="0070C0"/>
                </a:solidFill>
              </a:rPr>
              <a:t> zamieszczony jest wykaz organizacji pozarządowych, a także wszelkie informacje dotyczące ogłaszanych konkursów, programu współpracy z organizacjami oraz konsultacji. Drogą mailową rozsyłano organizacjom informacje o możliwości pozyskiwania środków finansowych z rożnych źródeł zewnętrznych a także informacje dotyczące szkoleń i spotkań. </a:t>
            </a:r>
          </a:p>
          <a:p>
            <a:pPr marL="0" indent="0" algn="just">
              <a:buNone/>
            </a:pPr>
            <a:r>
              <a:rPr lang="pl-PL" sz="2000" dirty="0">
                <a:solidFill>
                  <a:srgbClr val="0070C0"/>
                </a:solidFill>
              </a:rPr>
              <a:t>Należy zaznaczyć, że organizacje pozarządowe wnoszą duży wkład w realizację poszczególnych zadań. Z jednej strony są to zaangażowanie i kreatywność, aktywność wolontariuszy i praca własna członków stowarzyszenia z drugiej zaś wymierne środki finansowe. Bardzo często organizacje pozyskują dzięki swoim staraniom wsparcie finansowe od sponsorów prywatnych.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59749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41E253-CD19-468C-B0C7-261E1E4C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60400"/>
            <a:ext cx="8596668" cy="1320800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Otwarty konkurs ofert w 2018 r.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3C8901-0ABC-45B5-9032-731EDF430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sz="2000" dirty="0">
                <a:solidFill>
                  <a:schemeClr val="accent2"/>
                </a:solidFill>
              </a:rPr>
              <a:t>Ogłoszenia o otwartym konkursie ofert zamieszczane były w Biuletynie Informacji Publicznej, na stronie internetowej www.powiatnidzicki.pl i na tablicy ogłoszeń Starostwa Powiatowego w Nidzicy.</a:t>
            </a:r>
          </a:p>
          <a:p>
            <a:pPr marL="0" indent="0" algn="just">
              <a:buNone/>
            </a:pPr>
            <a:r>
              <a:rPr lang="pl-PL" sz="2000" dirty="0">
                <a:solidFill>
                  <a:schemeClr val="accent2"/>
                </a:solidFill>
              </a:rPr>
              <a:t>Do upływu terminu składania ofert tj. do dnia 1</a:t>
            </a:r>
            <a:r>
              <a:rPr lang="pl-PL" sz="2000" b="1" dirty="0">
                <a:solidFill>
                  <a:schemeClr val="accent2"/>
                </a:solidFill>
              </a:rPr>
              <a:t>2 marca 2018 r.</a:t>
            </a:r>
            <a:r>
              <a:rPr lang="pl-PL" sz="2000" dirty="0">
                <a:solidFill>
                  <a:schemeClr val="accent2"/>
                </a:solidFill>
              </a:rPr>
              <a:t>, łącznie w dwóch konkursach złożono – </a:t>
            </a:r>
            <a:r>
              <a:rPr lang="pl-PL" sz="2000" b="1" dirty="0">
                <a:solidFill>
                  <a:schemeClr val="accent2"/>
                </a:solidFill>
              </a:rPr>
              <a:t>2 oferty</a:t>
            </a:r>
            <a:r>
              <a:rPr lang="pl-PL" sz="2000" dirty="0">
                <a:solidFill>
                  <a:schemeClr val="accent2"/>
                </a:solidFill>
              </a:rPr>
              <a:t>, które spełniały wymagane w postępowaniu warunku.</a:t>
            </a:r>
          </a:p>
          <a:p>
            <a:pPr marL="0" indent="0" algn="just">
              <a:buNone/>
            </a:pPr>
            <a:r>
              <a:rPr lang="pl-PL" sz="2000" dirty="0">
                <a:solidFill>
                  <a:schemeClr val="accent2"/>
                </a:solidFill>
              </a:rPr>
              <a:t>W wyniku rozstrzygnięć podjętych przez Zarząd Powiatu w Nidzicy w otwartym konkursie ofert w roku 2018 roku dotacją objęto </a:t>
            </a:r>
            <a:r>
              <a:rPr lang="pl-PL" sz="2000" b="1" dirty="0">
                <a:solidFill>
                  <a:schemeClr val="accent2"/>
                </a:solidFill>
              </a:rPr>
              <a:t>2 oferty</a:t>
            </a:r>
            <a:r>
              <a:rPr lang="pl-PL" sz="2000" dirty="0">
                <a:solidFill>
                  <a:schemeClr val="accent2"/>
                </a:solidFill>
              </a:rPr>
              <a:t>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46894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5872D0-0975-4FF0-BE80-8BFA79C53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rgbClr val="7030A0"/>
                </a:solidFill>
              </a:rPr>
              <a:t>Komisja Konkursowa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FFDC04-DE37-427B-88BD-AF435576C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923866" cy="3973511"/>
          </a:xfrm>
        </p:spPr>
        <p:txBody>
          <a:bodyPr/>
          <a:lstStyle/>
          <a:p>
            <a:pPr marL="0" indent="0" algn="just">
              <a:buNone/>
            </a:pPr>
            <a:r>
              <a:rPr lang="pl-PL" b="1" dirty="0">
                <a:solidFill>
                  <a:schemeClr val="accent2"/>
                </a:solidFill>
              </a:rPr>
              <a:t>Komisja Konkursowa </a:t>
            </a:r>
            <a:r>
              <a:rPr lang="pl-PL" dirty="0">
                <a:solidFill>
                  <a:schemeClr val="accent2"/>
                </a:solidFill>
              </a:rPr>
              <a:t>opiniująca oferty na realizację zadań publicznych w roku 2018 została powołana Uchwałą Nr 21/2018 Zarządu Powiatu z dnia 7 marca 2018 r.</a:t>
            </a:r>
          </a:p>
          <a:p>
            <a:pPr marL="0" indent="0" algn="just">
              <a:buNone/>
            </a:pPr>
            <a:r>
              <a:rPr lang="pl-PL" b="1" dirty="0">
                <a:solidFill>
                  <a:schemeClr val="accent2"/>
                </a:solidFill>
              </a:rPr>
              <a:t>W skład komisji weszli</a:t>
            </a:r>
            <a:r>
              <a:rPr lang="pl-PL" dirty="0">
                <a:solidFill>
                  <a:schemeClr val="accent2"/>
                </a:solidFill>
              </a:rPr>
              <a:t>:</a:t>
            </a:r>
          </a:p>
          <a:p>
            <a:pPr marL="0" indent="0" algn="just">
              <a:buNone/>
            </a:pPr>
            <a:r>
              <a:rPr lang="pl-PL" dirty="0">
                <a:solidFill>
                  <a:schemeClr val="accent2"/>
                </a:solidFill>
              </a:rPr>
              <a:t>● </a:t>
            </a:r>
            <a:r>
              <a:rPr lang="pl-PL" b="1" dirty="0">
                <a:solidFill>
                  <a:schemeClr val="accent2"/>
                </a:solidFill>
              </a:rPr>
              <a:t>Jolanta Tymińska </a:t>
            </a:r>
            <a:r>
              <a:rPr lang="pl-PL" dirty="0">
                <a:solidFill>
                  <a:schemeClr val="accent2"/>
                </a:solidFill>
              </a:rPr>
              <a:t>– Kierownik Wydziału OZK – Przewodnicząca Komisji</a:t>
            </a:r>
          </a:p>
          <a:p>
            <a:pPr marL="0" indent="0" algn="just">
              <a:buNone/>
            </a:pPr>
            <a:r>
              <a:rPr lang="pl-PL" dirty="0">
                <a:solidFill>
                  <a:schemeClr val="accent2"/>
                </a:solidFill>
              </a:rPr>
              <a:t>● </a:t>
            </a:r>
            <a:r>
              <a:rPr lang="pl-PL" b="1" dirty="0">
                <a:solidFill>
                  <a:schemeClr val="accent2"/>
                </a:solidFill>
              </a:rPr>
              <a:t>Lech Brzozowski </a:t>
            </a:r>
            <a:r>
              <a:rPr lang="pl-PL" dirty="0">
                <a:solidFill>
                  <a:schemeClr val="accent2"/>
                </a:solidFill>
              </a:rPr>
              <a:t>– Członek Zarządu Powiatu – Zastępca Przewodniczącej</a:t>
            </a:r>
          </a:p>
          <a:p>
            <a:pPr marL="0" indent="0" algn="just">
              <a:buNone/>
            </a:pPr>
            <a:r>
              <a:rPr lang="pl-PL" dirty="0">
                <a:solidFill>
                  <a:schemeClr val="accent2"/>
                </a:solidFill>
              </a:rPr>
              <a:t>● </a:t>
            </a:r>
            <a:r>
              <a:rPr lang="pl-PL" b="1" dirty="0">
                <a:solidFill>
                  <a:schemeClr val="accent2"/>
                </a:solidFill>
              </a:rPr>
              <a:t>Robert Radzymiński </a:t>
            </a:r>
            <a:r>
              <a:rPr lang="pl-PL" dirty="0">
                <a:solidFill>
                  <a:schemeClr val="accent2"/>
                </a:solidFill>
              </a:rPr>
              <a:t>– Członek Zarządu Powiatu – członek</a:t>
            </a:r>
          </a:p>
          <a:p>
            <a:pPr marL="0" indent="0" algn="just">
              <a:buNone/>
            </a:pPr>
            <a:r>
              <a:rPr lang="pl-PL" dirty="0">
                <a:solidFill>
                  <a:schemeClr val="accent2"/>
                </a:solidFill>
              </a:rPr>
              <a:t>● </a:t>
            </a:r>
            <a:r>
              <a:rPr lang="pl-PL" b="1" dirty="0">
                <a:solidFill>
                  <a:schemeClr val="accent2"/>
                </a:solidFill>
              </a:rPr>
              <a:t>Elżbieta Bieniek </a:t>
            </a:r>
            <a:r>
              <a:rPr lang="pl-PL" dirty="0">
                <a:solidFill>
                  <a:schemeClr val="accent2"/>
                </a:solidFill>
              </a:rPr>
              <a:t>– Sekretarz Powiatu – członek</a:t>
            </a:r>
          </a:p>
          <a:p>
            <a:pPr marL="0" indent="0">
              <a:buNone/>
            </a:pPr>
            <a:r>
              <a:rPr lang="pl-PL" dirty="0">
                <a:solidFill>
                  <a:schemeClr val="accent2"/>
                </a:solidFill>
              </a:rPr>
              <a:t>● </a:t>
            </a:r>
            <a:r>
              <a:rPr lang="pl-PL" b="1" dirty="0">
                <a:solidFill>
                  <a:schemeClr val="accent2"/>
                </a:solidFill>
              </a:rPr>
              <a:t>Paweł Przybyłek </a:t>
            </a:r>
            <a:r>
              <a:rPr lang="pl-PL" dirty="0">
                <a:solidFill>
                  <a:schemeClr val="accent2"/>
                </a:solidFill>
              </a:rPr>
              <a:t>– Pełnomocnik do Spraw Współpracy z Organizacjami Pozarządowymi</a:t>
            </a:r>
          </a:p>
        </p:txBody>
      </p:sp>
    </p:spTree>
    <p:extLst>
      <p:ext uri="{BB962C8B-B14F-4D97-AF65-F5344CB8AC3E}">
        <p14:creationId xmlns:p14="http://schemas.microsoft.com/office/powerpoint/2010/main" val="2765595917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2917</TotalTime>
  <Words>2240</Words>
  <Application>Microsoft Office PowerPoint</Application>
  <PresentationFormat>Panoramiczny</PresentationFormat>
  <Paragraphs>209</Paragraphs>
  <Slides>70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70</vt:i4>
      </vt:variant>
    </vt:vector>
  </HeadingPairs>
  <TitlesOfParts>
    <vt:vector size="74" baseType="lpstr">
      <vt:lpstr>Arial</vt:lpstr>
      <vt:lpstr>Trebuchet MS</vt:lpstr>
      <vt:lpstr>Wingdings 3</vt:lpstr>
      <vt:lpstr>Faseta</vt:lpstr>
      <vt:lpstr>                  Sprawozdanie z realizacji Programu współpracy Powiatu Nidzickiego z organizacjami wymienionymi w art. 3 ust. 3 ustawy o działalności pożytku publicznego i o wolontariacie za 2018 rok</vt:lpstr>
      <vt:lpstr> Podstawa prawna</vt:lpstr>
      <vt:lpstr>Program Współpracy</vt:lpstr>
      <vt:lpstr>Program Współpracy</vt:lpstr>
      <vt:lpstr>Nieodpłatna pomoc prawna:</vt:lpstr>
      <vt:lpstr>Otwarty konkurs ofert w 2018 r. </vt:lpstr>
      <vt:lpstr>Prezentacja programu PowerPoint</vt:lpstr>
      <vt:lpstr>Otwarty konkurs ofert w 2018 r. </vt:lpstr>
      <vt:lpstr>Komisja Konkursowa</vt:lpstr>
      <vt:lpstr>Stypendia dla uczniów – zadanie 1</vt:lpstr>
      <vt:lpstr>Wręczenie stypendiów – 8 września 2018 r.</vt:lpstr>
      <vt:lpstr>Powiat Nidzicki Wręczenie stypendiów – 8 września 2018 r.</vt:lpstr>
      <vt:lpstr> Ogłoszenie konkursu – zadanie 2</vt:lpstr>
      <vt:lpstr>Ogłoszenie o konkursie</vt:lpstr>
      <vt:lpstr>Uroczyste wręczenie dotacji – 2 czerwca 2018 r.</vt:lpstr>
      <vt:lpstr>Projekt nr 1 - „Pociąg do PRL-u” Stowarzyszenie PomysLOVE podwórko</vt:lpstr>
      <vt:lpstr>Projekt nr 1 - „Pociąg do PRL-u”</vt:lpstr>
      <vt:lpstr>Projekt nr 2 – „Jak Antek został strażakiem” Stowarzyszenie Miłośników Ziemi Janowskiej</vt:lpstr>
      <vt:lpstr>Projekt nr 2 – „Jak Antek został strażakiem”</vt:lpstr>
      <vt:lpstr>Projekt nr 3 – „Stajnia Napiwoda – tu      rodzi się dobro” Klub Jeździecki „Napiwoda”</vt:lpstr>
      <vt:lpstr>Projekt nr 3 – „Stajnia Napiwoda – tu rodzi się dobro</vt:lpstr>
      <vt:lpstr>Projekt nr 4 – „Pod Orłowem rodziła się Niepodległa Polska” Orłowskie Centrum Aktywności Lokalnej „OCAL”</vt:lpstr>
      <vt:lpstr>Projekt nr 4 – „Pod Orłowem rodziła się Niepodległa Polska”</vt:lpstr>
      <vt:lpstr>Projekt nr 4 – „Pod Orłowem rodziła się Niepodległa Polska”</vt:lpstr>
      <vt:lpstr>Projekt nr 5 – „Mali zdobywcy świata" Centrum Doradcze Programów Pomocowych </vt:lpstr>
      <vt:lpstr>Projekt nr 6 – „Rowerem po zabytkach dla Niepodległej Stowarzyszenie Na Rzecz Rozwoju Wsi Smolany  Żardawy  </vt:lpstr>
      <vt:lpstr>Projekt nr 6 – „Rowerem po zabytkach dla Niepodległej</vt:lpstr>
      <vt:lpstr>Projekt nr 7 – „Z ortografią w teatrze”  Stowarzyszenia „Światło”</vt:lpstr>
      <vt:lpstr>Projekt nr 7 – „Z ortografią w teatrze”</vt:lpstr>
      <vt:lpstr>Projekt nr 8 – „Odkrywamy przeszłość dla przyszłości” Fundacja im. Bolesława i Stefana Gratunik</vt:lpstr>
      <vt:lpstr> Projekt nr 8 – „Odkrywamy przeszłość dla przyszłości”</vt:lpstr>
      <vt:lpstr>Projekt nr 9 – „Być razem” Uniwersytet III Wieku „Młodzi Duchem”</vt:lpstr>
      <vt:lpstr>Projekt nr 9 – „Być razem”</vt:lpstr>
      <vt:lpstr>Projekt nr 9 – „Być razem”</vt:lpstr>
      <vt:lpstr>Projekt nr 10 – „Jak na czereśnie to tylko do Księdza” Łyńskie Centrum Rozwoju AŁNA</vt:lpstr>
      <vt:lpstr>Projekt nr 11 – „Cudze chwalicie, swego nie znacie…” Gminny Ośrodek Kultury w Janowie</vt:lpstr>
      <vt:lpstr>Projekt nr 11 – „Cudze chwalicie, swego nie znacie…”</vt:lpstr>
      <vt:lpstr>Projekt nr 12 – „Mamo, Tato co Wy na to?” Stowarzyszenie dla Ekorozwoju Ziemi Nidzickiej</vt:lpstr>
      <vt:lpstr>Projekt nr 12 – „Mamo, Tato co Wy na to?”</vt:lpstr>
      <vt:lpstr>Projekt nr 12 – „Mamo, Tato co Wy        na to?”</vt:lpstr>
      <vt:lpstr>Projekt nr 13 – Pierwsza pomoc wśród dzieci, młodzieży i seniorów Oddział Rejonowy PCK w Nidzicy</vt:lpstr>
      <vt:lpstr>Projekt nr 13 – Pierwsza pomoc wśród dzieci, młodzieży i seniorów</vt:lpstr>
      <vt:lpstr>Projekt nr 14 – „Ratując pszczoły ratujemy  świat” Łyńskie Centrum Rozwoju AŁNA</vt:lpstr>
      <vt:lpstr>Projekt nr 14 – „Ratując pszczoły  ratujemy świat”</vt:lpstr>
      <vt:lpstr>Projekt nr 15 – „Żywa legenda” Łyńskie Centrum Rozwoju AŁNA</vt:lpstr>
      <vt:lpstr>Projekt nr 16 – „Pokolenia nie mają granic” Polski Związek Niewidomych  Koło w Nidzicy</vt:lpstr>
      <vt:lpstr>Projekt nr 16 – „Pokolenia nie mają granic”</vt:lpstr>
      <vt:lpstr>Projekt nr 17 – „Wolność, kocham i rozumiem!” ZHP Hufiec Nidzica</vt:lpstr>
      <vt:lpstr>Prezentacja programu PowerPoint</vt:lpstr>
      <vt:lpstr>Pomoc Społeczna – Dom Pomocy Społecznej</vt:lpstr>
      <vt:lpstr>Pomoc Społeczna – Dom Pomocy Społecznej</vt:lpstr>
      <vt:lpstr>Pomoc Społeczna – Dom Pomocy Społecznej</vt:lpstr>
      <vt:lpstr>Środowiskowy Dom Samopomocy  w Nidzicy</vt:lpstr>
      <vt:lpstr>Środowiskowy Dom Samopomocy  w Nidzicy</vt:lpstr>
      <vt:lpstr>Środowiskowy Dom Samopomocy w Nidzicy</vt:lpstr>
      <vt:lpstr>Świetlica Opiekuńczo – Wychowawcza w Nidzicy</vt:lpstr>
      <vt:lpstr>Świetlica Opiekuńczo – Wychowawcza w Nidzicy</vt:lpstr>
      <vt:lpstr>Świetlica Opiekuńczo – Wychowawcza w Nidzicy</vt:lpstr>
      <vt:lpstr>Rehabilitacja zawodowa i społeczna osób niepełnosprawnych</vt:lpstr>
      <vt:lpstr>Rehabilitacja zawodowa i społeczna osób niepełnosprawnych</vt:lpstr>
      <vt:lpstr>Rehabilitacja zawodowa i społeczna osób niepełnosprawnych</vt:lpstr>
      <vt:lpstr>Dni Rodziny 2018 - „Rodzina - Dom - Ojczyzna"</vt:lpstr>
      <vt:lpstr>Dni Rodziny 2018 - „Rodzina - Dom - Ojczyzna"</vt:lpstr>
      <vt:lpstr>Dni Rodziny 2018 - „Rodzina - Dom - Ojczyzna"</vt:lpstr>
      <vt:lpstr>Dni Rodziny 2018 - „Rodzina - Dom - Ojczyzna"</vt:lpstr>
      <vt:lpstr>Dni Rodziny 2018 - „Rodzina - Dom - Ojczyzna"</vt:lpstr>
      <vt:lpstr>Dni Rodziny 2018 - „Rodzina - Dom - Ojczyzna"</vt:lpstr>
      <vt:lpstr>Dni Rodziny 2018 - „Rodzina - Dom - Ojczyzna"</vt:lpstr>
      <vt:lpstr>Prezentacja programu PowerPoint</vt:lpstr>
      <vt:lpstr>Współpraca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realizacji Programu współpracy Powiatu Nidzickiego z organizacjami wymienionymi w art. 3 ust. 3 ustawy o działalności pożytku publicznego i o wolontariacie za 2018 rok</dc:title>
  <dc:creator>KC</dc:creator>
  <cp:lastModifiedBy>JT</cp:lastModifiedBy>
  <cp:revision>122</cp:revision>
  <dcterms:created xsi:type="dcterms:W3CDTF">2019-03-18T07:45:06Z</dcterms:created>
  <dcterms:modified xsi:type="dcterms:W3CDTF">2019-04-26T06:13:31Z</dcterms:modified>
</cp:coreProperties>
</file>